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59" r:id="rId3"/>
    <p:sldId id="260" r:id="rId4"/>
    <p:sldId id="261" r:id="rId5"/>
    <p:sldId id="262" r:id="rId6"/>
    <p:sldId id="263" r:id="rId7"/>
    <p:sldId id="264" r:id="rId8"/>
    <p:sldId id="267" r:id="rId9"/>
    <p:sldId id="268" r:id="rId10"/>
    <p:sldId id="269" r:id="rId11"/>
    <p:sldId id="271" r:id="rId12"/>
    <p:sldId id="270" r:id="rId13"/>
    <p:sldId id="273" r:id="rId14"/>
  </p:sldIdLst>
  <p:sldSz cx="7773988" cy="10059988"/>
  <p:notesSz cx="6858000" cy="9144000"/>
  <p:defaultTextStyle>
    <a:defPPr>
      <a:defRPr lang="es-V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80"/>
    <a:srgbClr val="800000"/>
    <a:srgbClr val="CC3300"/>
    <a:srgbClr val="00642D"/>
    <a:srgbClr val="008000"/>
    <a:srgbClr val="B871FF"/>
    <a:srgbClr val="9900FF"/>
    <a:srgbClr val="0099FF"/>
    <a:srgbClr val="377BCD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1902" y="222"/>
      </p:cViewPr>
      <p:guideLst>
        <p:guide orient="horz" pos="3169"/>
        <p:guide pos="24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583049" y="3125117"/>
            <a:ext cx="6607890" cy="215637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166098" y="5700660"/>
            <a:ext cx="5441792" cy="257088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V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37246-733D-4DD1-A123-D6DA30133F8A}" type="datetimeFigureOut">
              <a:rPr lang="es-VE" smtClean="0"/>
              <a:t>16-02-2017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112D4-4E85-4CAE-9F6A-6E630F5EAB92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530515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37246-733D-4DD1-A123-D6DA30133F8A}" type="datetimeFigureOut">
              <a:rPr lang="es-VE" smtClean="0"/>
              <a:t>16-02-2017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112D4-4E85-4CAE-9F6A-6E630F5EAB92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106389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4792610" y="591491"/>
            <a:ext cx="1485965" cy="12591287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330665" y="591491"/>
            <a:ext cx="4332379" cy="1259128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37246-733D-4DD1-A123-D6DA30133F8A}" type="datetimeFigureOut">
              <a:rPr lang="es-VE" smtClean="0"/>
              <a:t>16-02-2017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112D4-4E85-4CAE-9F6A-6E630F5EAB92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346238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37246-733D-4DD1-A123-D6DA30133F8A}" type="datetimeFigureOut">
              <a:rPr lang="es-VE" smtClean="0"/>
              <a:t>16-02-2017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112D4-4E85-4CAE-9F6A-6E630F5EAB92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160489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14091" y="6464475"/>
            <a:ext cx="6607890" cy="199802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14091" y="4263853"/>
            <a:ext cx="6607890" cy="220062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37246-733D-4DD1-A123-D6DA30133F8A}" type="datetimeFigureOut">
              <a:rPr lang="es-VE" smtClean="0"/>
              <a:t>16-02-2017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112D4-4E85-4CAE-9F6A-6E630F5EAB92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506326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330665" y="3444150"/>
            <a:ext cx="2908497" cy="973862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3368728" y="3444150"/>
            <a:ext cx="2909847" cy="973862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37246-733D-4DD1-A123-D6DA30133F8A}" type="datetimeFigureOut">
              <a:rPr lang="es-VE" smtClean="0"/>
              <a:t>16-02-2017</a:t>
            </a:fld>
            <a:endParaRPr lang="es-V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112D4-4E85-4CAE-9F6A-6E630F5EAB92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296383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88700" y="402866"/>
            <a:ext cx="6996589" cy="1676665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88700" y="2251854"/>
            <a:ext cx="3434861" cy="93846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388700" y="3190320"/>
            <a:ext cx="3434861" cy="579613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3949078" y="2251854"/>
            <a:ext cx="3436211" cy="93846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3949078" y="3190320"/>
            <a:ext cx="3436211" cy="579613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37246-733D-4DD1-A123-D6DA30133F8A}" type="datetimeFigureOut">
              <a:rPr lang="es-VE" smtClean="0"/>
              <a:t>16-02-2017</a:t>
            </a:fld>
            <a:endParaRPr lang="es-VE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112D4-4E85-4CAE-9F6A-6E630F5EAB92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662662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37246-733D-4DD1-A123-D6DA30133F8A}" type="datetimeFigureOut">
              <a:rPr lang="es-VE" smtClean="0"/>
              <a:t>16-02-2017</a:t>
            </a:fld>
            <a:endParaRPr lang="es-VE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112D4-4E85-4CAE-9F6A-6E630F5EAB92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968636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37246-733D-4DD1-A123-D6DA30133F8A}" type="datetimeFigureOut">
              <a:rPr lang="es-VE" smtClean="0"/>
              <a:t>16-02-2017</a:t>
            </a:fld>
            <a:endParaRPr lang="es-VE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112D4-4E85-4CAE-9F6A-6E630F5EAB92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828048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88700" y="400537"/>
            <a:ext cx="2557588" cy="170460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039413" y="400537"/>
            <a:ext cx="4345875" cy="858592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388700" y="2105146"/>
            <a:ext cx="2557588" cy="68813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37246-733D-4DD1-A123-D6DA30133F8A}" type="datetimeFigureOut">
              <a:rPr lang="es-VE" smtClean="0"/>
              <a:t>16-02-2017</a:t>
            </a:fld>
            <a:endParaRPr lang="es-V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112D4-4E85-4CAE-9F6A-6E630F5EAB92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856839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23756" y="7041992"/>
            <a:ext cx="4664393" cy="83134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523756" y="898878"/>
            <a:ext cx="4664393" cy="603599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V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523756" y="7873338"/>
            <a:ext cx="4664393" cy="11806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37246-733D-4DD1-A123-D6DA30133F8A}" type="datetimeFigureOut">
              <a:rPr lang="es-VE" smtClean="0"/>
              <a:t>16-02-2017</a:t>
            </a:fld>
            <a:endParaRPr lang="es-V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112D4-4E85-4CAE-9F6A-6E630F5EAB92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783695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388700" y="402866"/>
            <a:ext cx="6996589" cy="1676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88700" y="2347331"/>
            <a:ext cx="6996589" cy="6639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388699" y="9324119"/>
            <a:ext cx="1813931" cy="535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137246-733D-4DD1-A123-D6DA30133F8A}" type="datetimeFigureOut">
              <a:rPr lang="es-VE" smtClean="0"/>
              <a:t>16-02-2017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2656113" y="9324119"/>
            <a:ext cx="2461763" cy="535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5571358" y="9324119"/>
            <a:ext cx="1813931" cy="535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112D4-4E85-4CAE-9F6A-6E630F5EAB92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909637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V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4.png"/><Relationship Id="rId7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hyperlink" Target="mailto:GATMAVEN.CA@GMAIL.COM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4.png"/><Relationship Id="rId7" Type="http://schemas.openxmlformats.org/officeDocument/2006/relationships/image" Target="../media/image7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5.png"/><Relationship Id="rId9" Type="http://schemas.openxmlformats.org/officeDocument/2006/relationships/hyperlink" Target="mailto:GATMAVEN.CA@GMAIL.COM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GATMAVEN.CA@GMAIL.COM" TargetMode="Externa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5.png"/><Relationship Id="rId7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hyperlink" Target="mailto:GATMAVEN.CA@GMAIL.COM" TargetMode="External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openxmlformats.org/officeDocument/2006/relationships/image" Target="../media/image10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2.wdp"/><Relationship Id="rId5" Type="http://schemas.openxmlformats.org/officeDocument/2006/relationships/image" Target="../media/image4.png"/><Relationship Id="rId15" Type="http://schemas.openxmlformats.org/officeDocument/2006/relationships/hyperlink" Target="mailto:GATMAVEN.CA@GMAIL.COM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hyperlink" Target="mailto:GATMAVEN.CA@GMAIL.COM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8.png"/><Relationship Id="rId5" Type="http://schemas.openxmlformats.org/officeDocument/2006/relationships/image" Target="../media/image3.png"/><Relationship Id="rId10" Type="http://schemas.openxmlformats.org/officeDocument/2006/relationships/image" Target="../media/image17.png"/><Relationship Id="rId4" Type="http://schemas.microsoft.com/office/2007/relationships/hdphoto" Target="../media/hdphoto3.wdp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hyperlink" Target="mailto:GATMAVEN.CA@GMAIL.COM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5.png"/><Relationship Id="rId12" Type="http://schemas.microsoft.com/office/2007/relationships/hdphoto" Target="../media/hdphoto5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24.png"/><Relationship Id="rId5" Type="http://schemas.openxmlformats.org/officeDocument/2006/relationships/image" Target="../media/image3.png"/><Relationship Id="rId10" Type="http://schemas.openxmlformats.org/officeDocument/2006/relationships/image" Target="../media/image23.png"/><Relationship Id="rId4" Type="http://schemas.microsoft.com/office/2007/relationships/hdphoto" Target="../media/hdphoto4.wdp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1.png"/><Relationship Id="rId18" Type="http://schemas.openxmlformats.org/officeDocument/2006/relationships/hyperlink" Target="mailto:GATMAVEN.CA@GMAIL.COM" TargetMode="External"/><Relationship Id="rId3" Type="http://schemas.microsoft.com/office/2007/relationships/hdphoto" Target="../media/hdphoto6.wdp"/><Relationship Id="rId7" Type="http://schemas.openxmlformats.org/officeDocument/2006/relationships/image" Target="../media/image4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5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29.png"/><Relationship Id="rId5" Type="http://schemas.microsoft.com/office/2007/relationships/hdphoto" Target="../media/hdphoto7.wdp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6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42.png"/><Relationship Id="rId3" Type="http://schemas.microsoft.com/office/2007/relationships/hdphoto" Target="../media/hdphoto8.wdp"/><Relationship Id="rId7" Type="http://schemas.openxmlformats.org/officeDocument/2006/relationships/image" Target="../media/image4.png"/><Relationship Id="rId12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40.png"/><Relationship Id="rId5" Type="http://schemas.microsoft.com/office/2007/relationships/hdphoto" Target="../media/hdphoto9.wdp"/><Relationship Id="rId15" Type="http://schemas.openxmlformats.org/officeDocument/2006/relationships/hyperlink" Target="mailto:GATMAVEN.CA@GMAIL.COM" TargetMode="External"/><Relationship Id="rId10" Type="http://schemas.openxmlformats.org/officeDocument/2006/relationships/image" Target="../media/image39.png"/><Relationship Id="rId4" Type="http://schemas.openxmlformats.org/officeDocument/2006/relationships/image" Target="../media/image37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jpeg"/><Relationship Id="rId3" Type="http://schemas.microsoft.com/office/2007/relationships/hdphoto" Target="../media/hdphoto10.wdp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49.png"/><Relationship Id="rId5" Type="http://schemas.openxmlformats.org/officeDocument/2006/relationships/image" Target="../media/image4.png"/><Relationship Id="rId10" Type="http://schemas.openxmlformats.org/officeDocument/2006/relationships/image" Target="../media/image48.png"/><Relationship Id="rId4" Type="http://schemas.openxmlformats.org/officeDocument/2006/relationships/image" Target="../media/image3.png"/><Relationship Id="rId9" Type="http://schemas.openxmlformats.org/officeDocument/2006/relationships/image" Target="../media/image47.png"/><Relationship Id="rId14" Type="http://schemas.openxmlformats.org/officeDocument/2006/relationships/hyperlink" Target="mailto:GATMAVEN.CA@GMAIL.COM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.png"/><Relationship Id="rId7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hyperlink" Target="mailto:GATMAVEN.CA@GMAIL.COM" TargetMode="External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.png"/><Relationship Id="rId9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hyperlink" Target="mailto:GATMAVEN.CA@GMAIL.COM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60.png"/><Relationship Id="rId12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3.png"/><Relationship Id="rId5" Type="http://schemas.openxmlformats.org/officeDocument/2006/relationships/image" Target="../media/image58.png"/><Relationship Id="rId10" Type="http://schemas.openxmlformats.org/officeDocument/2006/relationships/image" Target="../media/image62.png"/><Relationship Id="rId4" Type="http://schemas.openxmlformats.org/officeDocument/2006/relationships/image" Target="../media/image5.png"/><Relationship Id="rId9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8" y="-10566"/>
            <a:ext cx="7773988" cy="1007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72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7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18" y="4210316"/>
            <a:ext cx="5801257" cy="4780118"/>
          </a:xfrm>
          <a:prstGeom prst="rect">
            <a:avLst/>
          </a:prstGeom>
        </p:spPr>
      </p:pic>
      <p:sp>
        <p:nvSpPr>
          <p:cNvPr id="23" name="9 Rectángulo redondeado"/>
          <p:cNvSpPr/>
          <p:nvPr/>
        </p:nvSpPr>
        <p:spPr>
          <a:xfrm>
            <a:off x="810455" y="1034455"/>
            <a:ext cx="6244891" cy="495300"/>
          </a:xfrm>
          <a:prstGeom prst="roundRect">
            <a:avLst/>
          </a:prstGeom>
          <a:solidFill>
            <a:srgbClr val="0099FF">
              <a:alpha val="51000"/>
            </a:srgb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s-VE" sz="3200" b="1" dirty="0" smtClean="0">
                <a:solidFill>
                  <a:srgbClr val="FFFFFF"/>
                </a:solidFill>
                <a:latin typeface="Century Gothic"/>
                <a:ea typeface="Times New Roman"/>
                <a:cs typeface="Times New Roman"/>
              </a:rPr>
              <a:t>Jabón Liquido Multiuso</a:t>
            </a:r>
            <a:endParaRPr lang="es-VE" sz="3200" dirty="0">
              <a:solidFill>
                <a:srgbClr val="800000"/>
              </a:solidFill>
              <a:latin typeface="Times New Roman"/>
              <a:ea typeface="Times New Roman"/>
            </a:endParaRPr>
          </a:p>
        </p:txBody>
      </p:sp>
      <p:graphicFrame>
        <p:nvGraphicFramePr>
          <p:cNvPr id="28" name="27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872781"/>
              </p:ext>
            </p:extLst>
          </p:nvPr>
        </p:nvGraphicFramePr>
        <p:xfrm>
          <a:off x="4015464" y="1615783"/>
          <a:ext cx="3180713" cy="3171952"/>
        </p:xfrm>
        <a:graphic>
          <a:graphicData uri="http://schemas.openxmlformats.org/drawingml/2006/table">
            <a:tbl>
              <a:tblPr/>
              <a:tblGrid>
                <a:gridCol w="3180713"/>
              </a:tblGrid>
              <a:tr h="262715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 smtClean="0">
                          <a:solidFill>
                            <a:srgbClr val="0A4192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ESPUMANTE Y JABONOSO  FRAGANCIA DURADERA.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 smtClean="0">
                          <a:solidFill>
                            <a:srgbClr val="0A4192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IDEAL PARA LA LIMPIEZA PROFUNDA DE SUPERFICIES, DISEÑADO ESPECIALMENTE PARA USO DOMESTICO.</a:t>
                      </a:r>
                      <a:r>
                        <a:rPr lang="es-VE" sz="1400" b="1" dirty="0" smtClean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s-VE" sz="1400" b="1" dirty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PH Neutro</a:t>
                      </a:r>
                      <a:r>
                        <a:rPr lang="es-VE" sz="1600" b="1" dirty="0" smtClean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.</a:t>
                      </a:r>
                      <a:endParaRPr lang="es-V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 smtClean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ROPA</a:t>
                      </a:r>
                      <a:r>
                        <a:rPr lang="es-VE" sz="1600" b="1" baseline="0" dirty="0" smtClean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 Y</a:t>
                      </a:r>
                      <a:r>
                        <a:rPr lang="es-VE" sz="1600" b="1" dirty="0" smtClean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 SOBRE TODA SUPERFICIE LAVABLE.</a:t>
                      </a:r>
                      <a:r>
                        <a:rPr lang="es-VE" sz="1600" b="1" baseline="0" dirty="0" smtClean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 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200" dirty="0" smtClean="0">
                          <a:solidFill>
                            <a:srgbClr val="7F7F7F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Presentación:  1 Litro, Galón,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200" dirty="0" smtClean="0">
                          <a:solidFill>
                            <a:srgbClr val="7F7F7F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  Bidón 20 L. Tambor 200 L.</a:t>
                      </a:r>
                      <a:endParaRPr lang="es-VE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9535" marR="895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40" name="39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55" y="205458"/>
            <a:ext cx="1257300" cy="46037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40 Rectángulo"/>
          <p:cNvSpPr/>
          <p:nvPr/>
        </p:nvSpPr>
        <p:spPr>
          <a:xfrm>
            <a:off x="2014786" y="349474"/>
            <a:ext cx="238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VE" b="1" dirty="0">
                <a:solidFill>
                  <a:schemeClr val="accent1">
                    <a:lumMod val="75000"/>
                  </a:schemeClr>
                </a:solidFill>
              </a:rPr>
              <a:t>Productos de Limpieza</a:t>
            </a:r>
            <a:r>
              <a:rPr lang="es-VE" b="1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s-VE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2" name="41 Imagen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753" y="367030"/>
            <a:ext cx="1664970" cy="25781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16 CuadroTexto"/>
          <p:cNvSpPr txBox="1"/>
          <p:nvPr/>
        </p:nvSpPr>
        <p:spPr>
          <a:xfrm>
            <a:off x="5471170" y="576531"/>
            <a:ext cx="12850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200" dirty="0" smtClean="0">
                <a:solidFill>
                  <a:srgbClr val="377BCD"/>
                </a:solidFill>
              </a:rPr>
              <a:t>R.I.F. J-4046698-2</a:t>
            </a:r>
            <a:endParaRPr lang="es-VE" sz="1200" dirty="0">
              <a:solidFill>
                <a:srgbClr val="377BCD"/>
              </a:solidFill>
            </a:endParaRPr>
          </a:p>
        </p:txBody>
      </p:sp>
      <p:sp>
        <p:nvSpPr>
          <p:cNvPr id="27" name="9 Rectángulo redondeado"/>
          <p:cNvSpPr/>
          <p:nvPr/>
        </p:nvSpPr>
        <p:spPr>
          <a:xfrm>
            <a:off x="810454" y="5678066"/>
            <a:ext cx="6244891" cy="435610"/>
          </a:xfrm>
          <a:prstGeom prst="roundRect">
            <a:avLst/>
          </a:prstGeom>
          <a:solidFill>
            <a:srgbClr val="B871FF">
              <a:alpha val="75000"/>
            </a:srgb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s-VE" sz="2400" b="1" dirty="0" smtClean="0">
                <a:solidFill>
                  <a:srgbClr val="FFFFFF"/>
                </a:solidFill>
                <a:latin typeface="Century Gothic"/>
                <a:ea typeface="Times New Roman"/>
                <a:cs typeface="Times New Roman"/>
              </a:rPr>
              <a:t>DETERGENTE LÍQUIDO PARA LA ROPA</a:t>
            </a:r>
            <a:endParaRPr lang="es-VE" sz="2400" dirty="0">
              <a:solidFill>
                <a:srgbClr val="800000"/>
              </a:solidFill>
              <a:latin typeface="Times New Roman"/>
              <a:ea typeface="Times New Roman"/>
            </a:endParaRPr>
          </a:p>
        </p:txBody>
      </p:sp>
      <p:graphicFrame>
        <p:nvGraphicFramePr>
          <p:cNvPr id="35" name="34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04135"/>
              </p:ext>
            </p:extLst>
          </p:nvPr>
        </p:nvGraphicFramePr>
        <p:xfrm>
          <a:off x="4175026" y="6326138"/>
          <a:ext cx="3180713" cy="2627156"/>
        </p:xfrm>
        <a:graphic>
          <a:graphicData uri="http://schemas.openxmlformats.org/drawingml/2006/table">
            <a:tbl>
              <a:tblPr/>
              <a:tblGrid>
                <a:gridCol w="3180713"/>
              </a:tblGrid>
              <a:tr h="262715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 smtClean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ALTO PODER DE DETERGENCIA</a:t>
                      </a:r>
                      <a:endParaRPr lang="es-V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 smtClean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DURACIÓN</a:t>
                      </a:r>
                      <a:r>
                        <a:rPr lang="es-VE" sz="1400" b="1" dirty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. PH Neutro</a:t>
                      </a:r>
                      <a:r>
                        <a:rPr lang="es-VE" sz="1600" b="1" dirty="0" smtClean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.</a:t>
                      </a:r>
                      <a:endParaRPr lang="es-V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 smtClean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PARA EL LAVADO DE LA ROPA.</a:t>
                      </a:r>
                      <a:r>
                        <a:rPr lang="es-VE" sz="1600" b="1" baseline="0" dirty="0" smtClean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 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200" dirty="0" smtClean="0">
                          <a:solidFill>
                            <a:srgbClr val="7F7F7F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Presentación:  1 Litro, Galón,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200" dirty="0" smtClean="0">
                          <a:solidFill>
                            <a:srgbClr val="7F7F7F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 Bidón 20 L. Tambor 200 L.</a:t>
                      </a:r>
                      <a:endParaRPr lang="es-VE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9535" marR="895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5" name="4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842" y="1545069"/>
            <a:ext cx="1309421" cy="3893805"/>
          </a:xfrm>
          <a:prstGeom prst="rect">
            <a:avLst/>
          </a:prstGeom>
        </p:spPr>
      </p:pic>
      <p:pic>
        <p:nvPicPr>
          <p:cNvPr id="37" name="36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421" y="1805944"/>
            <a:ext cx="1309421" cy="3893805"/>
          </a:xfrm>
          <a:prstGeom prst="rect">
            <a:avLst/>
          </a:prstGeom>
        </p:spPr>
      </p:pic>
      <p:pic>
        <p:nvPicPr>
          <p:cNvPr id="38" name="37 Imagen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026" y="8499579"/>
            <a:ext cx="1828800" cy="490855"/>
          </a:xfrm>
          <a:prstGeom prst="rect">
            <a:avLst/>
          </a:prstGeom>
          <a:noFill/>
        </p:spPr>
      </p:pic>
      <p:graphicFrame>
        <p:nvGraphicFramePr>
          <p:cNvPr id="39" name="38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394523"/>
              </p:ext>
            </p:extLst>
          </p:nvPr>
        </p:nvGraphicFramePr>
        <p:xfrm>
          <a:off x="4251018" y="9088155"/>
          <a:ext cx="2129904" cy="525780"/>
        </p:xfrm>
        <a:graphic>
          <a:graphicData uri="http://schemas.openxmlformats.org/drawingml/2006/table">
            <a:tbl>
              <a:tblPr/>
              <a:tblGrid>
                <a:gridCol w="2129904"/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 smtClean="0">
                          <a:solidFill>
                            <a:srgbClr val="7F7F7F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s-VE" sz="1400" b="1" dirty="0" smtClean="0">
                          <a:solidFill>
                            <a:srgbClr val="365F9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Floral</a:t>
                      </a:r>
                      <a:r>
                        <a:rPr lang="es-VE" sz="1400" b="1" baseline="0" dirty="0" smtClean="0">
                          <a:solidFill>
                            <a:srgbClr val="365F9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, Lavanda</a:t>
                      </a:r>
                      <a:r>
                        <a:rPr lang="es-VE" sz="1400" b="1" dirty="0" smtClean="0">
                          <a:solidFill>
                            <a:srgbClr val="365F9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 y Brisas</a:t>
                      </a:r>
                      <a:r>
                        <a:rPr lang="es-VE" sz="1400" b="1" baseline="0" dirty="0" smtClean="0">
                          <a:solidFill>
                            <a:srgbClr val="365F9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 de Verano</a:t>
                      </a:r>
                      <a:endParaRPr lang="es-V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9535" marR="895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43" name="42 Imagen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410" y="4885978"/>
            <a:ext cx="1828800" cy="490855"/>
          </a:xfrm>
          <a:prstGeom prst="rect">
            <a:avLst/>
          </a:prstGeom>
          <a:noFill/>
        </p:spPr>
      </p:pic>
      <p:graphicFrame>
        <p:nvGraphicFramePr>
          <p:cNvPr id="44" name="4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7825687"/>
              </p:ext>
            </p:extLst>
          </p:nvPr>
        </p:nvGraphicFramePr>
        <p:xfrm>
          <a:off x="3989338" y="5318026"/>
          <a:ext cx="2129904" cy="280416"/>
        </p:xfrm>
        <a:graphic>
          <a:graphicData uri="http://schemas.openxmlformats.org/drawingml/2006/table">
            <a:tbl>
              <a:tblPr/>
              <a:tblGrid>
                <a:gridCol w="2129904"/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 smtClean="0">
                          <a:solidFill>
                            <a:srgbClr val="7F7F7F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  </a:t>
                      </a:r>
                      <a:r>
                        <a:rPr lang="es-VE" sz="1400" b="1" dirty="0" smtClean="0">
                          <a:solidFill>
                            <a:srgbClr val="365F9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Brisas</a:t>
                      </a:r>
                      <a:r>
                        <a:rPr lang="es-VE" sz="1400" b="1" baseline="0" dirty="0" smtClean="0">
                          <a:solidFill>
                            <a:srgbClr val="365F9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 Marina</a:t>
                      </a:r>
                      <a:endParaRPr lang="es-V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9535" marR="895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6" name="5 Imagen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515" y="6251476"/>
            <a:ext cx="1285327" cy="3744416"/>
          </a:xfrm>
          <a:prstGeom prst="rect">
            <a:avLst/>
          </a:prstGeom>
        </p:spPr>
      </p:pic>
      <p:pic>
        <p:nvPicPr>
          <p:cNvPr id="45" name="44 Imagen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572" y="6167086"/>
            <a:ext cx="1285327" cy="3744416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39787">
            <a:off x="2038846" y="4413695"/>
            <a:ext cx="1524698" cy="1836898"/>
          </a:xfrm>
          <a:prstGeom prst="rect">
            <a:avLst/>
          </a:prstGeom>
        </p:spPr>
      </p:pic>
      <p:sp>
        <p:nvSpPr>
          <p:cNvPr id="21" name="20 CuadroTexto"/>
          <p:cNvSpPr txBox="1"/>
          <p:nvPr/>
        </p:nvSpPr>
        <p:spPr>
          <a:xfrm>
            <a:off x="2374826" y="9782522"/>
            <a:ext cx="3517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100" b="1" dirty="0" smtClean="0">
                <a:solidFill>
                  <a:srgbClr val="800080"/>
                </a:solidFill>
                <a:hlinkClick r:id="rId9"/>
              </a:rPr>
              <a:t>GATMAVEN.CA@GMAIL.COM</a:t>
            </a:r>
            <a:r>
              <a:rPr lang="es-VE" sz="1100" b="1" dirty="0" smtClean="0">
                <a:solidFill>
                  <a:srgbClr val="800080"/>
                </a:solidFill>
              </a:rPr>
              <a:t>  VENTAS :  0412-538.82.45</a:t>
            </a:r>
            <a:endParaRPr lang="es-VE" sz="1100" b="1" dirty="0">
              <a:solidFill>
                <a:srgbClr val="800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26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6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27" y="6025821"/>
            <a:ext cx="4328864" cy="4328864"/>
          </a:xfrm>
          <a:prstGeom prst="rect">
            <a:avLst/>
          </a:prstGeom>
        </p:spPr>
      </p:pic>
      <p:sp>
        <p:nvSpPr>
          <p:cNvPr id="23" name="9 Rectángulo redondeado"/>
          <p:cNvSpPr/>
          <p:nvPr/>
        </p:nvSpPr>
        <p:spPr>
          <a:xfrm>
            <a:off x="810455" y="1034455"/>
            <a:ext cx="6244891" cy="495300"/>
          </a:xfrm>
          <a:prstGeom prst="roundRect">
            <a:avLst/>
          </a:prstGeom>
          <a:solidFill>
            <a:srgbClr val="0099FF">
              <a:alpha val="51000"/>
            </a:srgb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s-VE" sz="3200" b="1" kern="1200" dirty="0" smtClean="0">
                <a:solidFill>
                  <a:srgbClr val="FFFFFF"/>
                </a:solidFill>
                <a:effectLst/>
                <a:latin typeface="Century Gothic"/>
                <a:ea typeface="Times New Roman"/>
                <a:cs typeface="Times New Roman"/>
              </a:rPr>
              <a:t>Cloro ULTRA</a:t>
            </a:r>
            <a:endParaRPr lang="es-VE" sz="3200" dirty="0">
              <a:solidFill>
                <a:srgbClr val="800000"/>
              </a:solidFill>
              <a:latin typeface="Times New Roman"/>
              <a:ea typeface="Times New Roman"/>
            </a:endParaRPr>
          </a:p>
        </p:txBody>
      </p:sp>
      <p:graphicFrame>
        <p:nvGraphicFramePr>
          <p:cNvPr id="28" name="27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680514"/>
              </p:ext>
            </p:extLst>
          </p:nvPr>
        </p:nvGraphicFramePr>
        <p:xfrm>
          <a:off x="4090657" y="1835495"/>
          <a:ext cx="3180713" cy="3496056"/>
        </p:xfrm>
        <a:graphic>
          <a:graphicData uri="http://schemas.openxmlformats.org/drawingml/2006/table">
            <a:tbl>
              <a:tblPr/>
              <a:tblGrid>
                <a:gridCol w="3180713"/>
              </a:tblGrid>
              <a:tr h="262715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 smtClean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LIMPIADOR DESINFECTANTE</a:t>
                      </a:r>
                      <a:endParaRPr lang="es-V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 smtClean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ELIMINA BACTERIAS 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 smtClean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DURACIÓN</a:t>
                      </a:r>
                      <a:r>
                        <a:rPr lang="es-VE" sz="1400" b="1" dirty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. PH Neutro</a:t>
                      </a:r>
                      <a:r>
                        <a:rPr lang="es-VE" sz="1600" b="1" dirty="0" smtClean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.</a:t>
                      </a:r>
                      <a:endParaRPr lang="es-V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 smtClean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PUEDE SER UTILIZADO SOBRE TODA SUPERFICIE LAVABLE:</a:t>
                      </a:r>
                      <a:r>
                        <a:rPr lang="es-VE" sz="1600" b="1" baseline="0" dirty="0" smtClean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 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 smtClean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ROPA BLANCA, BAÑOS, COCINAS, PISOS.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 smtClean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s-VE" sz="1200" dirty="0" smtClean="0">
                          <a:solidFill>
                            <a:srgbClr val="7F7F7F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Presentación:  1 Litro, Galón,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200" dirty="0" smtClean="0">
                          <a:solidFill>
                            <a:srgbClr val="7F7F7F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  Bidón 20 L. Tambor 200 L.</a:t>
                      </a:r>
                      <a:endParaRPr lang="es-VE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9535" marR="895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40" name="39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55" y="205458"/>
            <a:ext cx="1257300" cy="46037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40 Rectángulo"/>
          <p:cNvSpPr/>
          <p:nvPr/>
        </p:nvSpPr>
        <p:spPr>
          <a:xfrm>
            <a:off x="2014786" y="349474"/>
            <a:ext cx="238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VE" b="1" dirty="0">
                <a:solidFill>
                  <a:schemeClr val="accent1">
                    <a:lumMod val="75000"/>
                  </a:schemeClr>
                </a:solidFill>
              </a:rPr>
              <a:t>Productos de Limpieza</a:t>
            </a:r>
            <a:r>
              <a:rPr lang="es-VE" b="1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s-VE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2" name="41 Imagen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753" y="367030"/>
            <a:ext cx="1664970" cy="25781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16 CuadroTexto"/>
          <p:cNvSpPr txBox="1"/>
          <p:nvPr/>
        </p:nvSpPr>
        <p:spPr>
          <a:xfrm>
            <a:off x="5471170" y="576531"/>
            <a:ext cx="12850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200" dirty="0" smtClean="0">
                <a:solidFill>
                  <a:srgbClr val="377BCD"/>
                </a:solidFill>
              </a:rPr>
              <a:t>R.I.F. J-4046698-2</a:t>
            </a:r>
            <a:endParaRPr lang="es-VE" sz="1200" dirty="0">
              <a:solidFill>
                <a:srgbClr val="377BCD"/>
              </a:solidFill>
            </a:endParaRPr>
          </a:p>
        </p:txBody>
      </p:sp>
      <p:sp>
        <p:nvSpPr>
          <p:cNvPr id="27" name="9 Rectángulo redondeado"/>
          <p:cNvSpPr/>
          <p:nvPr/>
        </p:nvSpPr>
        <p:spPr>
          <a:xfrm>
            <a:off x="810454" y="5674504"/>
            <a:ext cx="6244891" cy="435610"/>
          </a:xfrm>
          <a:prstGeom prst="roundRect">
            <a:avLst/>
          </a:prstGeom>
          <a:solidFill>
            <a:srgbClr val="B871FF">
              <a:alpha val="75000"/>
            </a:srgb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s-VE" sz="2400" b="1" dirty="0">
                <a:solidFill>
                  <a:srgbClr val="FFFFFF"/>
                </a:solidFill>
                <a:latin typeface="Century Gothic"/>
                <a:ea typeface="Times New Roman"/>
                <a:cs typeface="Times New Roman"/>
              </a:rPr>
              <a:t>Cloro </a:t>
            </a:r>
            <a:r>
              <a:rPr lang="es-VE" sz="2400" b="1" dirty="0" smtClean="0">
                <a:solidFill>
                  <a:srgbClr val="FFFFFF"/>
                </a:solidFill>
                <a:latin typeface="Century Gothic"/>
                <a:ea typeface="Times New Roman"/>
                <a:cs typeface="Times New Roman"/>
              </a:rPr>
              <a:t>JABONOSO</a:t>
            </a:r>
            <a:endParaRPr lang="es-VE" sz="2400" dirty="0">
              <a:solidFill>
                <a:srgbClr val="800000"/>
              </a:solidFill>
              <a:latin typeface="Times New Roman"/>
              <a:ea typeface="Times New Roman"/>
            </a:endParaRPr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682" y="1789634"/>
            <a:ext cx="1291857" cy="3960440"/>
          </a:xfrm>
          <a:prstGeom prst="rect">
            <a:avLst/>
          </a:prstGeom>
        </p:spPr>
      </p:pic>
      <p:pic>
        <p:nvPicPr>
          <p:cNvPr id="33" name="32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842" y="1529755"/>
            <a:ext cx="1291857" cy="3960440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683" y="6381961"/>
            <a:ext cx="1241076" cy="3616585"/>
          </a:xfrm>
          <a:prstGeom prst="rect">
            <a:avLst/>
          </a:prstGeom>
        </p:spPr>
      </p:pic>
      <p:pic>
        <p:nvPicPr>
          <p:cNvPr id="34" name="33 Imagen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842" y="6182122"/>
            <a:ext cx="1263873" cy="3616585"/>
          </a:xfrm>
          <a:prstGeom prst="rect">
            <a:avLst/>
          </a:prstGeom>
        </p:spPr>
      </p:pic>
      <p:graphicFrame>
        <p:nvGraphicFramePr>
          <p:cNvPr id="35" name="34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783868"/>
              </p:ext>
            </p:extLst>
          </p:nvPr>
        </p:nvGraphicFramePr>
        <p:xfrm>
          <a:off x="4175026" y="6286466"/>
          <a:ext cx="3180713" cy="3496056"/>
        </p:xfrm>
        <a:graphic>
          <a:graphicData uri="http://schemas.openxmlformats.org/drawingml/2006/table">
            <a:tbl>
              <a:tblPr/>
              <a:tblGrid>
                <a:gridCol w="3180713"/>
              </a:tblGrid>
              <a:tr h="262715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 smtClean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LIMPIADOR DESINFECTANTE</a:t>
                      </a:r>
                      <a:endParaRPr lang="es-V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 smtClean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ELIMINA BACTERIAS 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 smtClean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DURACIÓN</a:t>
                      </a:r>
                      <a:r>
                        <a:rPr lang="es-VE" sz="1400" b="1" dirty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. PH Neutro</a:t>
                      </a:r>
                      <a:r>
                        <a:rPr lang="es-VE" sz="1600" b="1" dirty="0" smtClean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.</a:t>
                      </a:r>
                      <a:endParaRPr lang="es-V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 smtClean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PUEDE SER UTILIZADO SOBRE TODA SUPERFICIE LAVABLE:</a:t>
                      </a:r>
                      <a:r>
                        <a:rPr lang="es-VE" sz="1600" b="1" baseline="0" dirty="0" smtClean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 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 smtClean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ROPA BLANCA, BAÑOS, COCINAS, PISOS.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 smtClean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s-VE" sz="1200" dirty="0" smtClean="0">
                          <a:solidFill>
                            <a:srgbClr val="7F7F7F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Presentación:  1 Litro, Galón,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200" dirty="0" smtClean="0">
                          <a:solidFill>
                            <a:srgbClr val="7F7F7F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  Bidón 20 L. Tambor 200 L.</a:t>
                      </a:r>
                      <a:endParaRPr lang="es-VE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9535" marR="895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2" name="1 Imagen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786" y="4237906"/>
            <a:ext cx="1428750" cy="1428750"/>
          </a:xfrm>
          <a:prstGeom prst="rect">
            <a:avLst/>
          </a:prstGeom>
        </p:spPr>
      </p:pic>
      <p:sp>
        <p:nvSpPr>
          <p:cNvPr id="18" name="17 CuadroTexto"/>
          <p:cNvSpPr txBox="1"/>
          <p:nvPr/>
        </p:nvSpPr>
        <p:spPr>
          <a:xfrm>
            <a:off x="2374826" y="9782522"/>
            <a:ext cx="3517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100" b="1" dirty="0" smtClean="0">
                <a:solidFill>
                  <a:srgbClr val="800080"/>
                </a:solidFill>
                <a:hlinkClick r:id="rId9"/>
              </a:rPr>
              <a:t>GATMAVEN.CA@GMAIL.COM</a:t>
            </a:r>
            <a:r>
              <a:rPr lang="es-VE" sz="1100" b="1" dirty="0" smtClean="0">
                <a:solidFill>
                  <a:srgbClr val="800080"/>
                </a:solidFill>
              </a:rPr>
              <a:t>  VENTAS :  0412-538.82.45</a:t>
            </a:r>
            <a:endParaRPr lang="es-VE" sz="1100" b="1" dirty="0">
              <a:solidFill>
                <a:srgbClr val="800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43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27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682002"/>
              </p:ext>
            </p:extLst>
          </p:nvPr>
        </p:nvGraphicFramePr>
        <p:xfrm>
          <a:off x="4378689" y="1875703"/>
          <a:ext cx="3180713" cy="2716276"/>
        </p:xfrm>
        <a:graphic>
          <a:graphicData uri="http://schemas.openxmlformats.org/drawingml/2006/table">
            <a:tbl>
              <a:tblPr/>
              <a:tblGrid>
                <a:gridCol w="3180713"/>
              </a:tblGrid>
              <a:tr h="262715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s-VE" sz="1800" b="1" dirty="0" smtClean="0">
                        <a:solidFill>
                          <a:srgbClr val="0A4192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800" b="1" dirty="0" smtClean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ELIMINA LA GRASA MAS</a:t>
                      </a:r>
                      <a:r>
                        <a:rPr lang="es-VE" sz="1800" b="1" baseline="0" dirty="0" smtClean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 RESISTENTES</a:t>
                      </a:r>
                      <a:endParaRPr lang="es-VE" sz="1600" b="1" dirty="0" smtClean="0">
                        <a:solidFill>
                          <a:srgbClr val="548DD4"/>
                        </a:solidFill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 smtClean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UTILIZADO EN COCINAS, MOTORES,</a:t>
                      </a:r>
                      <a:r>
                        <a:rPr lang="es-VE" sz="1600" b="1" baseline="0" dirty="0" smtClean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s-VE" sz="1600" b="1" dirty="0" smtClean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 Y  SUPERFICIE GRASA.</a:t>
                      </a:r>
                      <a:endParaRPr lang="es-VE" sz="1600" b="1" baseline="0" dirty="0" smtClean="0">
                        <a:solidFill>
                          <a:srgbClr val="548DD4"/>
                        </a:solidFill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200" dirty="0" smtClean="0">
                          <a:solidFill>
                            <a:srgbClr val="7F7F7F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Presentación:  1 Litro, Galón,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200" dirty="0" smtClean="0">
                          <a:solidFill>
                            <a:srgbClr val="7F7F7F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  Bidón 20 L. Tambor 200 L.</a:t>
                      </a:r>
                      <a:endParaRPr lang="es-VE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9535" marR="895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40" name="39 Image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55" y="205458"/>
            <a:ext cx="1257300" cy="46037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40 Rectángulo"/>
          <p:cNvSpPr/>
          <p:nvPr/>
        </p:nvSpPr>
        <p:spPr>
          <a:xfrm>
            <a:off x="2014786" y="349474"/>
            <a:ext cx="238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VE" b="1" dirty="0">
                <a:solidFill>
                  <a:schemeClr val="accent1">
                    <a:lumMod val="75000"/>
                  </a:schemeClr>
                </a:solidFill>
              </a:rPr>
              <a:t>Productos de Limpieza</a:t>
            </a:r>
            <a:r>
              <a:rPr lang="es-VE" b="1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s-VE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2" name="41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753" y="367030"/>
            <a:ext cx="1664970" cy="25781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16 CuadroTexto"/>
          <p:cNvSpPr txBox="1"/>
          <p:nvPr/>
        </p:nvSpPr>
        <p:spPr>
          <a:xfrm>
            <a:off x="5471170" y="576531"/>
            <a:ext cx="12850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200" dirty="0" smtClean="0">
                <a:solidFill>
                  <a:srgbClr val="377BCD"/>
                </a:solidFill>
              </a:rPr>
              <a:t>R.I.F. J-4046698-2</a:t>
            </a:r>
            <a:endParaRPr lang="es-VE" sz="1200" dirty="0">
              <a:solidFill>
                <a:srgbClr val="377BCD"/>
              </a:solidFill>
            </a:endParaRPr>
          </a:p>
        </p:txBody>
      </p:sp>
      <p:sp>
        <p:nvSpPr>
          <p:cNvPr id="15" name="9 Rectángulo redondeado"/>
          <p:cNvSpPr/>
          <p:nvPr/>
        </p:nvSpPr>
        <p:spPr>
          <a:xfrm>
            <a:off x="810455" y="1094145"/>
            <a:ext cx="6244891" cy="43561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s-VE" sz="2000" b="1" dirty="0" smtClean="0">
                <a:solidFill>
                  <a:schemeClr val="bg1"/>
                </a:solidFill>
                <a:latin typeface="Century Gothic"/>
                <a:ea typeface="Times New Roman"/>
                <a:cs typeface="Times New Roman"/>
              </a:rPr>
              <a:t>DESENGRASANTE MULTIUSO</a:t>
            </a:r>
            <a:endParaRPr lang="es-VE" sz="2400" dirty="0">
              <a:solidFill>
                <a:srgbClr val="CC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ea typeface="Times New Roman"/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40" y="2106160"/>
            <a:ext cx="2060840" cy="5084074"/>
          </a:xfrm>
          <a:prstGeom prst="rect">
            <a:avLst/>
          </a:prstGeom>
        </p:spPr>
      </p:pic>
      <p:pic>
        <p:nvPicPr>
          <p:cNvPr id="18" name="17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689" y="1684814"/>
            <a:ext cx="2060840" cy="5084074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759" y="5044055"/>
            <a:ext cx="1654150" cy="1358766"/>
          </a:xfrm>
          <a:prstGeom prst="rect">
            <a:avLst/>
          </a:prstGeom>
        </p:spPr>
      </p:pic>
      <p:sp>
        <p:nvSpPr>
          <p:cNvPr id="12" name="11 CuadroTexto"/>
          <p:cNvSpPr txBox="1"/>
          <p:nvPr/>
        </p:nvSpPr>
        <p:spPr>
          <a:xfrm>
            <a:off x="2374826" y="9782522"/>
            <a:ext cx="3517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100" b="1" dirty="0" smtClean="0">
                <a:solidFill>
                  <a:srgbClr val="800080"/>
                </a:solidFill>
                <a:hlinkClick r:id="rId6"/>
              </a:rPr>
              <a:t>GATMAVEN.CA@GMAIL.COM</a:t>
            </a:r>
            <a:r>
              <a:rPr lang="es-VE" sz="1100" b="1" dirty="0" smtClean="0">
                <a:solidFill>
                  <a:srgbClr val="800080"/>
                </a:solidFill>
              </a:rPr>
              <a:t>  VENTAS :  0412-538.82.45</a:t>
            </a:r>
            <a:endParaRPr lang="es-VE" sz="1100" b="1" dirty="0">
              <a:solidFill>
                <a:srgbClr val="800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38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27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327269"/>
              </p:ext>
            </p:extLst>
          </p:nvPr>
        </p:nvGraphicFramePr>
        <p:xfrm>
          <a:off x="1016766" y="1069554"/>
          <a:ext cx="5832265" cy="820163"/>
        </p:xfrm>
        <a:graphic>
          <a:graphicData uri="http://schemas.openxmlformats.org/drawingml/2006/table">
            <a:tbl>
              <a:tblPr/>
              <a:tblGrid>
                <a:gridCol w="5832265"/>
              </a:tblGrid>
              <a:tr h="82016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800" b="1" baseline="0" dirty="0" smtClean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NUESTROS PRODUCTOS LOS PUEDE SOLICITAR EN LAS SIGUIENTES PRESENTACIONES</a:t>
                      </a:r>
                    </a:p>
                  </a:txBody>
                  <a:tcPr marL="89535" marR="895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40" name="39 Image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55" y="205458"/>
            <a:ext cx="1257300" cy="46037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40 Rectángulo"/>
          <p:cNvSpPr/>
          <p:nvPr/>
        </p:nvSpPr>
        <p:spPr>
          <a:xfrm>
            <a:off x="2014786" y="349474"/>
            <a:ext cx="238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VE" b="1" dirty="0">
                <a:solidFill>
                  <a:schemeClr val="accent1">
                    <a:lumMod val="75000"/>
                  </a:schemeClr>
                </a:solidFill>
              </a:rPr>
              <a:t>Productos de Limpieza</a:t>
            </a:r>
            <a:r>
              <a:rPr lang="es-VE" b="1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s-VE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2" name="41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753" y="367030"/>
            <a:ext cx="1664970" cy="25781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16 CuadroTexto"/>
          <p:cNvSpPr txBox="1"/>
          <p:nvPr/>
        </p:nvSpPr>
        <p:spPr>
          <a:xfrm>
            <a:off x="5471170" y="576531"/>
            <a:ext cx="12850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200" dirty="0" smtClean="0">
                <a:solidFill>
                  <a:srgbClr val="377BCD"/>
                </a:solidFill>
              </a:rPr>
              <a:t>R.I.F. J-4046698-2</a:t>
            </a:r>
            <a:endParaRPr lang="es-VE" sz="1200" dirty="0">
              <a:solidFill>
                <a:srgbClr val="377BCD"/>
              </a:solidFill>
            </a:endParaRPr>
          </a:p>
        </p:txBody>
      </p:sp>
      <p:graphicFrame>
        <p:nvGraphicFramePr>
          <p:cNvPr id="24" name="2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352545"/>
              </p:ext>
            </p:extLst>
          </p:nvPr>
        </p:nvGraphicFramePr>
        <p:xfrm>
          <a:off x="2446834" y="3653669"/>
          <a:ext cx="946023" cy="360040"/>
        </p:xfrm>
        <a:graphic>
          <a:graphicData uri="http://schemas.openxmlformats.org/drawingml/2006/table">
            <a:tbl>
              <a:tblPr/>
              <a:tblGrid>
                <a:gridCol w="946023"/>
              </a:tblGrid>
              <a:tr h="3600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800" b="1" baseline="0" dirty="0" smtClean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1 Litro</a:t>
                      </a:r>
                    </a:p>
                  </a:txBody>
                  <a:tcPr marL="89535" marR="895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25" name="24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74019"/>
              </p:ext>
            </p:extLst>
          </p:nvPr>
        </p:nvGraphicFramePr>
        <p:xfrm>
          <a:off x="5975226" y="2960282"/>
          <a:ext cx="946023" cy="1073404"/>
        </p:xfrm>
        <a:graphic>
          <a:graphicData uri="http://schemas.openxmlformats.org/drawingml/2006/table">
            <a:tbl>
              <a:tblPr/>
              <a:tblGrid>
                <a:gridCol w="946023"/>
              </a:tblGrid>
              <a:tr h="3600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800" b="1" baseline="0" dirty="0" smtClean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Galón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800" b="1" baseline="0" dirty="0" smtClean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3,785 Litros</a:t>
                      </a:r>
                    </a:p>
                  </a:txBody>
                  <a:tcPr marL="89535" marR="895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55" y="4000521"/>
            <a:ext cx="2990269" cy="3304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20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869" y="1890606"/>
            <a:ext cx="709529" cy="2109915"/>
          </a:xfrm>
          <a:prstGeom prst="rect">
            <a:avLst/>
          </a:prstGeom>
        </p:spPr>
      </p:pic>
      <p:pic>
        <p:nvPicPr>
          <p:cNvPr id="34" name="33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082" y="2360970"/>
            <a:ext cx="681963" cy="1951443"/>
          </a:xfrm>
          <a:prstGeom prst="rect">
            <a:avLst/>
          </a:prstGeom>
        </p:spPr>
      </p:pic>
      <p:pic>
        <p:nvPicPr>
          <p:cNvPr id="19" name="18 Imagen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66" y="2178638"/>
            <a:ext cx="671358" cy="2133775"/>
          </a:xfrm>
          <a:prstGeom prst="rect">
            <a:avLst/>
          </a:prstGeom>
        </p:spPr>
      </p:pic>
      <p:graphicFrame>
        <p:nvGraphicFramePr>
          <p:cNvPr id="29" name="28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296488"/>
              </p:ext>
            </p:extLst>
          </p:nvPr>
        </p:nvGraphicFramePr>
        <p:xfrm>
          <a:off x="3651478" y="5097274"/>
          <a:ext cx="2524736" cy="1073404"/>
        </p:xfrm>
        <a:graphic>
          <a:graphicData uri="http://schemas.openxmlformats.org/drawingml/2006/table">
            <a:tbl>
              <a:tblPr/>
              <a:tblGrid>
                <a:gridCol w="2524736"/>
              </a:tblGrid>
              <a:tr h="7920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800" b="1" baseline="0" dirty="0" smtClean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Bidón o Carvolla Plásticos de 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800" b="1" baseline="0" dirty="0" smtClean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20 Litros</a:t>
                      </a:r>
                    </a:p>
                  </a:txBody>
                  <a:tcPr marL="89535" marR="895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9" name="8 Imagen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39" y="6830194"/>
            <a:ext cx="3035871" cy="2774051"/>
          </a:xfrm>
          <a:prstGeom prst="rect">
            <a:avLst/>
          </a:prstGeom>
        </p:spPr>
      </p:pic>
      <p:graphicFrame>
        <p:nvGraphicFramePr>
          <p:cNvPr id="30" name="29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536045"/>
              </p:ext>
            </p:extLst>
          </p:nvPr>
        </p:nvGraphicFramePr>
        <p:xfrm>
          <a:off x="4386594" y="7655795"/>
          <a:ext cx="2524736" cy="1073404"/>
        </p:xfrm>
        <a:graphic>
          <a:graphicData uri="http://schemas.openxmlformats.org/drawingml/2006/table">
            <a:tbl>
              <a:tblPr/>
              <a:tblGrid>
                <a:gridCol w="2524736"/>
              </a:tblGrid>
              <a:tr h="7920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800" b="1" baseline="0" dirty="0" smtClean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Tambores Plásticos de 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800" b="1" baseline="0" dirty="0" smtClean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200 Litros</a:t>
                      </a:r>
                    </a:p>
                  </a:txBody>
                  <a:tcPr marL="89535" marR="895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2" name="1 Imagen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795" y="1766454"/>
            <a:ext cx="1187937" cy="2473179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783" y="1890606"/>
            <a:ext cx="1265939" cy="2588141"/>
          </a:xfrm>
          <a:prstGeom prst="rect">
            <a:avLst/>
          </a:prstGeom>
        </p:spPr>
      </p:pic>
      <p:sp>
        <p:nvSpPr>
          <p:cNvPr id="20" name="19 CuadroTexto"/>
          <p:cNvSpPr txBox="1"/>
          <p:nvPr/>
        </p:nvSpPr>
        <p:spPr>
          <a:xfrm>
            <a:off x="2374826" y="9782522"/>
            <a:ext cx="3517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100" b="1" dirty="0" smtClean="0">
                <a:solidFill>
                  <a:srgbClr val="800080"/>
                </a:solidFill>
                <a:hlinkClick r:id="rId11"/>
              </a:rPr>
              <a:t>GATMAVEN.CA@GMAIL.COM</a:t>
            </a:r>
            <a:r>
              <a:rPr lang="es-VE" sz="1100" b="1" dirty="0" smtClean="0">
                <a:solidFill>
                  <a:srgbClr val="800080"/>
                </a:solidFill>
              </a:rPr>
              <a:t>  VENTAS :  0412-538.82.45</a:t>
            </a:r>
            <a:endParaRPr lang="es-VE" sz="1100" b="1" dirty="0">
              <a:solidFill>
                <a:srgbClr val="800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8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48 Imagen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098" y="1692166"/>
            <a:ext cx="1026995" cy="3531286"/>
          </a:xfrm>
          <a:prstGeom prst="rect">
            <a:avLst/>
          </a:prstGeom>
        </p:spPr>
      </p:pic>
      <p:sp>
        <p:nvSpPr>
          <p:cNvPr id="23" name="9 Rectángulo redondeado"/>
          <p:cNvSpPr/>
          <p:nvPr/>
        </p:nvSpPr>
        <p:spPr>
          <a:xfrm>
            <a:off x="810455" y="1034455"/>
            <a:ext cx="6244891" cy="495300"/>
          </a:xfrm>
          <a:prstGeom prst="roundRect">
            <a:avLst/>
          </a:prstGeom>
          <a:solidFill>
            <a:srgbClr val="0099FF">
              <a:alpha val="50980"/>
            </a:srgb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s-VE" sz="2000" b="1" kern="1200" dirty="0">
                <a:solidFill>
                  <a:srgbClr val="FFFFFF"/>
                </a:solidFill>
                <a:effectLst/>
                <a:latin typeface="Century Gothic"/>
                <a:ea typeface="Times New Roman"/>
                <a:cs typeface="Times New Roman"/>
              </a:rPr>
              <a:t>Multiuso </a:t>
            </a:r>
            <a:r>
              <a:rPr lang="es-VE" sz="2000" b="1" kern="1200" dirty="0" smtClean="0">
                <a:solidFill>
                  <a:srgbClr val="FFFFFF"/>
                </a:solidFill>
                <a:effectLst/>
                <a:latin typeface="Century Gothic"/>
                <a:ea typeface="Times New Roman"/>
                <a:cs typeface="Times New Roman"/>
              </a:rPr>
              <a:t>Antibacterial</a:t>
            </a:r>
            <a:r>
              <a:rPr lang="es-VE" sz="1600" b="1" kern="1200" dirty="0" smtClean="0">
                <a:solidFill>
                  <a:srgbClr val="FFFFFF"/>
                </a:solidFill>
                <a:effectLst/>
                <a:latin typeface="Century Gothic"/>
                <a:ea typeface="Times New Roman"/>
                <a:cs typeface="Times New Roman"/>
              </a:rPr>
              <a:t>   </a:t>
            </a:r>
            <a:r>
              <a:rPr lang="es-VE" sz="2400" b="1" kern="1200" dirty="0" smtClean="0">
                <a:solidFill>
                  <a:srgbClr val="DE0000"/>
                </a:solidFill>
                <a:effectLst/>
                <a:latin typeface="Century Gothic"/>
                <a:ea typeface="Times New Roman"/>
                <a:cs typeface="Times New Roman"/>
              </a:rPr>
              <a:t>Floral</a:t>
            </a:r>
            <a:endParaRPr lang="es-VE" sz="2400" dirty="0">
              <a:effectLst/>
              <a:latin typeface="Times New Roman"/>
              <a:ea typeface="Times New Roman"/>
            </a:endParaRPr>
          </a:p>
        </p:txBody>
      </p:sp>
      <p:graphicFrame>
        <p:nvGraphicFramePr>
          <p:cNvPr id="28" name="27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208601"/>
              </p:ext>
            </p:extLst>
          </p:nvPr>
        </p:nvGraphicFramePr>
        <p:xfrm>
          <a:off x="4565402" y="1754535"/>
          <a:ext cx="2489944" cy="2627156"/>
        </p:xfrm>
        <a:graphic>
          <a:graphicData uri="http://schemas.openxmlformats.org/drawingml/2006/table">
            <a:tbl>
              <a:tblPr/>
              <a:tblGrid>
                <a:gridCol w="2489944"/>
              </a:tblGrid>
              <a:tr h="262715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LIMPIA Y DESINFECTA</a:t>
                      </a:r>
                      <a:endParaRPr lang="es-V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FRAGANCIA DE LARGA</a:t>
                      </a:r>
                      <a:endParaRPr lang="es-V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DURACIÓN</a:t>
                      </a:r>
                      <a:r>
                        <a:rPr lang="es-VE" sz="1400" b="1" dirty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. PH Neutro</a:t>
                      </a:r>
                      <a:r>
                        <a:rPr lang="es-VE" sz="1600" b="1" dirty="0" smtClean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.</a:t>
                      </a:r>
                      <a:endParaRPr lang="es-V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 smtClean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PISOS </a:t>
                      </a:r>
                      <a:r>
                        <a:rPr lang="es-VE" sz="1600" b="1" dirty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Y </a:t>
                      </a:r>
                      <a:r>
                        <a:rPr lang="es-VE" sz="1600" b="1" dirty="0" smtClean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SUPERFICIES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200" dirty="0" smtClean="0">
                          <a:solidFill>
                            <a:srgbClr val="7F7F7F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Presentación:  1 Litro, Galón, Bidón 20 L. Tambor 200 L.</a:t>
                      </a:r>
                      <a:endParaRPr lang="es-VE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9535" marR="895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29" name="28 Imagen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696" y="3999984"/>
            <a:ext cx="1828800" cy="490855"/>
          </a:xfrm>
          <a:prstGeom prst="rect">
            <a:avLst/>
          </a:prstGeom>
          <a:noFill/>
        </p:spPr>
      </p:pic>
      <p:graphicFrame>
        <p:nvGraphicFramePr>
          <p:cNvPr id="31" name="30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671509"/>
              </p:ext>
            </p:extLst>
          </p:nvPr>
        </p:nvGraphicFramePr>
        <p:xfrm>
          <a:off x="4513414" y="4520183"/>
          <a:ext cx="2129904" cy="495046"/>
        </p:xfrm>
        <a:graphic>
          <a:graphicData uri="http://schemas.openxmlformats.org/drawingml/2006/table">
            <a:tbl>
              <a:tblPr/>
              <a:tblGrid>
                <a:gridCol w="2129904"/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>
                          <a:solidFill>
                            <a:srgbClr val="7F7F7F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  </a:t>
                      </a:r>
                      <a:r>
                        <a:rPr lang="es-VE" sz="1600" b="1" dirty="0">
                          <a:solidFill>
                            <a:srgbClr val="365F9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Floral, </a:t>
                      </a:r>
                      <a:r>
                        <a:rPr lang="es-VE" sz="1000" b="1" dirty="0">
                          <a:solidFill>
                            <a:srgbClr val="365F9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Fresia </a:t>
                      </a:r>
                      <a:endParaRPr lang="es-V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500" b="1" dirty="0">
                          <a:solidFill>
                            <a:srgbClr val="365F9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  <a:endParaRPr lang="es-V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9535" marR="895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33" name="Rectangle 2"/>
          <p:cNvSpPr>
            <a:spLocks noChangeArrowheads="1"/>
          </p:cNvSpPr>
          <p:nvPr/>
        </p:nvSpPr>
        <p:spPr bwMode="auto">
          <a:xfrm>
            <a:off x="4547689" y="4768986"/>
            <a:ext cx="162584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VE" sz="1000" b="1" i="0" u="none" strike="noStrike" cap="none" normalizeH="0" baseline="0" dirty="0" smtClean="0">
                <a:ln>
                  <a:noFill/>
                </a:ln>
                <a:solidFill>
                  <a:srgbClr val="365F9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 y Brisas de Verano</a:t>
            </a:r>
            <a:r>
              <a:rPr kumimoji="0" lang="es-VE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s-V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9 Rectángulo redondeado"/>
          <p:cNvSpPr/>
          <p:nvPr/>
        </p:nvSpPr>
        <p:spPr>
          <a:xfrm>
            <a:off x="810454" y="5498951"/>
            <a:ext cx="6244891" cy="435610"/>
          </a:xfrm>
          <a:prstGeom prst="roundRect">
            <a:avLst/>
          </a:prstGeom>
          <a:solidFill>
            <a:srgbClr val="B871FF">
              <a:alpha val="75000"/>
            </a:srgb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s-VE" sz="2000" b="1" kern="1200" dirty="0">
                <a:solidFill>
                  <a:schemeClr val="bg1"/>
                </a:solidFill>
                <a:effectLst/>
                <a:latin typeface="Century Gothic"/>
                <a:ea typeface="Times New Roman"/>
                <a:cs typeface="Times New Roman"/>
              </a:rPr>
              <a:t>Multiuso Antibacterial</a:t>
            </a:r>
            <a:r>
              <a:rPr lang="es-VE" sz="1600" b="1" kern="1200" dirty="0">
                <a:solidFill>
                  <a:schemeClr val="bg1"/>
                </a:solidFill>
                <a:effectLst/>
                <a:latin typeface="Century Gothic"/>
                <a:ea typeface="Times New Roman"/>
                <a:cs typeface="Times New Roman"/>
              </a:rPr>
              <a:t> </a:t>
            </a:r>
            <a:r>
              <a:rPr lang="es-VE" sz="1600" b="1" dirty="0">
                <a:solidFill>
                  <a:schemeClr val="bg1"/>
                </a:solidFill>
                <a:latin typeface="Century Gothic"/>
                <a:ea typeface="Times New Roman"/>
                <a:cs typeface="Times New Roman"/>
              </a:rPr>
              <a:t> </a:t>
            </a:r>
            <a:r>
              <a:rPr lang="es-VE" sz="1600" b="1" dirty="0" smtClean="0">
                <a:solidFill>
                  <a:schemeClr val="bg1"/>
                </a:solidFill>
                <a:latin typeface="Century Gothic"/>
                <a:ea typeface="Times New Roman"/>
                <a:cs typeface="Times New Roman"/>
              </a:rPr>
              <a:t> </a:t>
            </a:r>
            <a:r>
              <a:rPr lang="es-VE" sz="1600" b="1" kern="1200" dirty="0" smtClean="0">
                <a:solidFill>
                  <a:schemeClr val="bg1"/>
                </a:solidFill>
                <a:effectLst/>
                <a:latin typeface="Century Gothic"/>
                <a:ea typeface="Times New Roman"/>
                <a:cs typeface="Times New Roman"/>
              </a:rPr>
              <a:t> </a:t>
            </a:r>
            <a:r>
              <a:rPr lang="es-VE" sz="2400" b="1" kern="1200" dirty="0" smtClean="0">
                <a:solidFill>
                  <a:srgbClr val="600060"/>
                </a:solidFill>
                <a:effectLst/>
                <a:latin typeface="Century Gothic"/>
                <a:ea typeface="Times New Roman"/>
                <a:cs typeface="Times New Roman"/>
              </a:rPr>
              <a:t>Lavanda</a:t>
            </a:r>
            <a:endParaRPr lang="es-VE" sz="2400" dirty="0">
              <a:effectLst/>
              <a:latin typeface="Times New Roman"/>
              <a:ea typeface="Times New Roman"/>
            </a:endParaRPr>
          </a:p>
        </p:txBody>
      </p:sp>
      <p:graphicFrame>
        <p:nvGraphicFramePr>
          <p:cNvPr id="36" name="3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993227"/>
              </p:ext>
            </p:extLst>
          </p:nvPr>
        </p:nvGraphicFramePr>
        <p:xfrm>
          <a:off x="4547689" y="6075015"/>
          <a:ext cx="2489944" cy="2120392"/>
        </p:xfrm>
        <a:graphic>
          <a:graphicData uri="http://schemas.openxmlformats.org/drawingml/2006/table">
            <a:tbl>
              <a:tblPr/>
              <a:tblGrid>
                <a:gridCol w="2489944"/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LIMPIA Y DESINFECTA</a:t>
                      </a:r>
                      <a:endParaRPr lang="es-V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FRAGANCIA DE LARGA</a:t>
                      </a:r>
                      <a:endParaRPr lang="es-V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DURACIÓN</a:t>
                      </a:r>
                      <a:r>
                        <a:rPr lang="es-VE" sz="1400" b="1" dirty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. PH Neutro</a:t>
                      </a:r>
                      <a:r>
                        <a:rPr lang="es-VE" sz="1600" b="1" dirty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.</a:t>
                      </a:r>
                      <a:endParaRPr lang="es-V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800" b="1" dirty="0">
                          <a:solidFill>
                            <a:srgbClr val="CD7270"/>
                          </a:solidFill>
                          <a:effectLst/>
                          <a:latin typeface="Verdana"/>
                          <a:ea typeface="Calibri"/>
                          <a:cs typeface="Arial"/>
                        </a:rPr>
                        <a:t> </a:t>
                      </a:r>
                      <a:r>
                        <a:rPr lang="es-VE" sz="1600" b="1" dirty="0" smtClean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PISOS </a:t>
                      </a:r>
                      <a:r>
                        <a:rPr lang="es-VE" sz="1600" b="1" dirty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Y </a:t>
                      </a:r>
                      <a:r>
                        <a:rPr lang="es-VE" sz="1600" b="1" dirty="0" smtClean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SUPERFICIES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400" dirty="0" smtClean="0">
                          <a:solidFill>
                            <a:srgbClr val="7F7F7F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Presentación:  1 Litro, Galón, Bidón 20 L. Tambor 200 L.</a:t>
                      </a:r>
                      <a:endParaRPr lang="es-V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9535" marR="895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37" name="36 Imagen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442" y="8392472"/>
            <a:ext cx="1828800" cy="490855"/>
          </a:xfrm>
          <a:prstGeom prst="rect">
            <a:avLst/>
          </a:prstGeom>
          <a:noFill/>
        </p:spPr>
      </p:pic>
      <p:graphicFrame>
        <p:nvGraphicFramePr>
          <p:cNvPr id="38" name="37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789208"/>
              </p:ext>
            </p:extLst>
          </p:nvPr>
        </p:nvGraphicFramePr>
        <p:xfrm>
          <a:off x="4651734" y="9065182"/>
          <a:ext cx="1899556" cy="547624"/>
        </p:xfrm>
        <a:graphic>
          <a:graphicData uri="http://schemas.openxmlformats.org/drawingml/2006/table">
            <a:tbl>
              <a:tblPr/>
              <a:tblGrid>
                <a:gridCol w="1899556"/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000" b="1" dirty="0">
                          <a:solidFill>
                            <a:srgbClr val="7F7F7F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  </a:t>
                      </a:r>
                      <a:r>
                        <a:rPr lang="es-VE" sz="1400" b="1" dirty="0">
                          <a:solidFill>
                            <a:srgbClr val="365F9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Lavanda,</a:t>
                      </a:r>
                      <a:r>
                        <a:rPr lang="es-VE" sz="1000" b="1" dirty="0">
                          <a:solidFill>
                            <a:srgbClr val="365F9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 Sándalo </a:t>
                      </a:r>
                      <a:endParaRPr lang="es-V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000" b="1" dirty="0">
                          <a:solidFill>
                            <a:srgbClr val="365F9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  y Gotas de Caricia</a:t>
                      </a:r>
                      <a:endParaRPr lang="es-V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9535" marR="895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40" name="39 Imagen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55" y="205458"/>
            <a:ext cx="1257300" cy="46037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40 Rectángulo"/>
          <p:cNvSpPr/>
          <p:nvPr/>
        </p:nvSpPr>
        <p:spPr>
          <a:xfrm>
            <a:off x="2014786" y="349474"/>
            <a:ext cx="238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VE" b="1" dirty="0">
                <a:solidFill>
                  <a:schemeClr val="accent1">
                    <a:lumMod val="75000"/>
                  </a:schemeClr>
                </a:solidFill>
              </a:rPr>
              <a:t>Productos de Limpieza</a:t>
            </a:r>
            <a:r>
              <a:rPr lang="es-VE" b="1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s-VE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2" name="41 Imagen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753" y="367030"/>
            <a:ext cx="1664970" cy="257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" name="43 Grupo"/>
          <p:cNvGrpSpPr/>
          <p:nvPr/>
        </p:nvGrpSpPr>
        <p:grpSpPr>
          <a:xfrm>
            <a:off x="2883945" y="4122967"/>
            <a:ext cx="1631751" cy="1348940"/>
            <a:chOff x="3340706" y="1323748"/>
            <a:chExt cx="1742447" cy="1529950"/>
          </a:xfrm>
        </p:grpSpPr>
        <p:pic>
          <p:nvPicPr>
            <p:cNvPr id="45" name="44 Imagen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0706" y="1323748"/>
              <a:ext cx="1247154" cy="904461"/>
            </a:xfrm>
            <a:prstGeom prst="rect">
              <a:avLst/>
            </a:prstGeom>
          </p:spPr>
        </p:pic>
        <p:pic>
          <p:nvPicPr>
            <p:cNvPr id="46" name="45 Imagen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1485" y="1837226"/>
              <a:ext cx="1121668" cy="734678"/>
            </a:xfrm>
            <a:prstGeom prst="rect">
              <a:avLst/>
            </a:prstGeom>
          </p:spPr>
        </p:pic>
        <p:pic>
          <p:nvPicPr>
            <p:cNvPr id="47" name="46 Imagen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4714" y="1921702"/>
              <a:ext cx="1529689" cy="931996"/>
            </a:xfrm>
            <a:prstGeom prst="rect">
              <a:avLst/>
            </a:prstGeom>
          </p:spPr>
        </p:pic>
      </p:grpSp>
      <p:pic>
        <p:nvPicPr>
          <p:cNvPr id="27" name="26 Imagen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706" y="1933650"/>
            <a:ext cx="1026995" cy="3531286"/>
          </a:xfrm>
          <a:prstGeom prst="rect">
            <a:avLst/>
          </a:prstGeom>
        </p:spPr>
      </p:pic>
      <p:pic>
        <p:nvPicPr>
          <p:cNvPr id="30" name="29 Imagen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14000"/>
                    </a14:imgEffect>
                    <a14:imgEffect>
                      <a14:brightnessContrast bright="11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355" y="6326138"/>
            <a:ext cx="1052463" cy="3537145"/>
          </a:xfrm>
          <a:prstGeom prst="rect">
            <a:avLst/>
          </a:prstGeom>
        </p:spPr>
      </p:pic>
      <p:pic>
        <p:nvPicPr>
          <p:cNvPr id="32" name="31 Imagen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14000"/>
                    </a14:imgEffect>
                    <a14:imgEffect>
                      <a14:brightnessContrast bright="11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475" y="6038106"/>
            <a:ext cx="1052463" cy="3537145"/>
          </a:xfrm>
          <a:prstGeom prst="rect">
            <a:avLst/>
          </a:prstGeom>
        </p:spPr>
      </p:pic>
      <p:grpSp>
        <p:nvGrpSpPr>
          <p:cNvPr id="22" name="21 Grupo"/>
          <p:cNvGrpSpPr/>
          <p:nvPr/>
        </p:nvGrpSpPr>
        <p:grpSpPr>
          <a:xfrm>
            <a:off x="3022898" y="8414370"/>
            <a:ext cx="1306332" cy="1401870"/>
            <a:chOff x="3471015" y="4093314"/>
            <a:chExt cx="1587253" cy="1688708"/>
          </a:xfrm>
        </p:grpSpPr>
        <p:pic>
          <p:nvPicPr>
            <p:cNvPr id="24" name="23 Imagen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48307">
              <a:off x="3471015" y="4322878"/>
              <a:ext cx="1056273" cy="933746"/>
            </a:xfrm>
            <a:prstGeom prst="rect">
              <a:avLst/>
            </a:prstGeom>
          </p:spPr>
        </p:pic>
        <p:pic>
          <p:nvPicPr>
            <p:cNvPr id="25" name="24 Imagen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1665" y="4657229"/>
              <a:ext cx="1536603" cy="1124793"/>
            </a:xfrm>
            <a:prstGeom prst="rect">
              <a:avLst/>
            </a:prstGeom>
          </p:spPr>
        </p:pic>
        <p:pic>
          <p:nvPicPr>
            <p:cNvPr id="26" name="25 Imagen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9365" y="4093314"/>
              <a:ext cx="743743" cy="1229815"/>
            </a:xfrm>
            <a:prstGeom prst="rect">
              <a:avLst/>
            </a:prstGeom>
          </p:spPr>
        </p:pic>
      </p:grpSp>
      <p:sp>
        <p:nvSpPr>
          <p:cNvPr id="2" name="1 CuadroTexto"/>
          <p:cNvSpPr txBox="1"/>
          <p:nvPr/>
        </p:nvSpPr>
        <p:spPr>
          <a:xfrm>
            <a:off x="5471170" y="576531"/>
            <a:ext cx="12850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200" dirty="0" smtClean="0">
                <a:solidFill>
                  <a:srgbClr val="377BCD"/>
                </a:solidFill>
              </a:rPr>
              <a:t>R.I.F. J-4046698-2</a:t>
            </a:r>
            <a:endParaRPr lang="es-VE" sz="1200" dirty="0">
              <a:solidFill>
                <a:srgbClr val="377BCD"/>
              </a:solidFill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2374826" y="9782522"/>
            <a:ext cx="3517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100" b="1" dirty="0" smtClean="0">
                <a:solidFill>
                  <a:srgbClr val="800080"/>
                </a:solidFill>
                <a:hlinkClick r:id="rId15"/>
              </a:rPr>
              <a:t>GATMAVEN.CA@GMAIL.COM</a:t>
            </a:r>
            <a:r>
              <a:rPr lang="es-VE" sz="1100" b="1" dirty="0" smtClean="0">
                <a:solidFill>
                  <a:srgbClr val="800080"/>
                </a:solidFill>
              </a:rPr>
              <a:t>  VENTAS :  0412-538.82.45</a:t>
            </a:r>
            <a:endParaRPr lang="es-VE" sz="1100" b="1" dirty="0">
              <a:solidFill>
                <a:srgbClr val="800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69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818" y="6110114"/>
            <a:ext cx="1111063" cy="3531287"/>
          </a:xfrm>
          <a:prstGeom prst="rect">
            <a:avLst/>
          </a:prstGeom>
        </p:spPr>
      </p:pic>
      <p:pic>
        <p:nvPicPr>
          <p:cNvPr id="33" name="Picture 26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357" y="1713354"/>
            <a:ext cx="1105589" cy="3531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8" name="27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208601"/>
              </p:ext>
            </p:extLst>
          </p:nvPr>
        </p:nvGraphicFramePr>
        <p:xfrm>
          <a:off x="4565402" y="1754535"/>
          <a:ext cx="2489944" cy="2627156"/>
        </p:xfrm>
        <a:graphic>
          <a:graphicData uri="http://schemas.openxmlformats.org/drawingml/2006/table">
            <a:tbl>
              <a:tblPr/>
              <a:tblGrid>
                <a:gridCol w="2489944"/>
              </a:tblGrid>
              <a:tr h="262715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LIMPIA Y DESINFECTA</a:t>
                      </a:r>
                      <a:endParaRPr lang="es-V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FRAGANCIA DE LARGA</a:t>
                      </a:r>
                      <a:endParaRPr lang="es-V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DURACIÓN</a:t>
                      </a:r>
                      <a:r>
                        <a:rPr lang="es-VE" sz="1400" b="1" dirty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. PH Neutro</a:t>
                      </a:r>
                      <a:r>
                        <a:rPr lang="es-VE" sz="1600" b="1" dirty="0" smtClean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.</a:t>
                      </a:r>
                      <a:endParaRPr lang="es-V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 smtClean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PISOS </a:t>
                      </a:r>
                      <a:r>
                        <a:rPr lang="es-VE" sz="1600" b="1" dirty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Y </a:t>
                      </a:r>
                      <a:r>
                        <a:rPr lang="es-VE" sz="1600" b="1" dirty="0" smtClean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SUPERFICIES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200" dirty="0" smtClean="0">
                          <a:solidFill>
                            <a:srgbClr val="7F7F7F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Presentación:  1 Litro, Galón, Bidón 20 L. Tambor 200 L.</a:t>
                      </a:r>
                      <a:endParaRPr lang="es-VE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9535" marR="895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29" name="28 Imagen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696" y="3999984"/>
            <a:ext cx="1828800" cy="490855"/>
          </a:xfrm>
          <a:prstGeom prst="rect">
            <a:avLst/>
          </a:prstGeom>
          <a:noFill/>
        </p:spPr>
      </p:pic>
      <p:graphicFrame>
        <p:nvGraphicFramePr>
          <p:cNvPr id="31" name="30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154123"/>
              </p:ext>
            </p:extLst>
          </p:nvPr>
        </p:nvGraphicFramePr>
        <p:xfrm>
          <a:off x="4513414" y="4520183"/>
          <a:ext cx="2129904" cy="477520"/>
        </p:xfrm>
        <a:graphic>
          <a:graphicData uri="http://schemas.openxmlformats.org/drawingml/2006/table">
            <a:tbl>
              <a:tblPr/>
              <a:tblGrid>
                <a:gridCol w="2129904"/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000" b="1" dirty="0" smtClean="0">
                          <a:solidFill>
                            <a:srgbClr val="7F7F7F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  </a:t>
                      </a:r>
                      <a:r>
                        <a:rPr lang="es-VE" sz="1000" b="1" dirty="0" smtClean="0">
                          <a:solidFill>
                            <a:srgbClr val="365F9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Limón</a:t>
                      </a:r>
                      <a:r>
                        <a:rPr lang="es-VE" sz="1000" b="1" baseline="0" dirty="0" smtClean="0">
                          <a:solidFill>
                            <a:srgbClr val="365F9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 Cítrico, y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000" b="1" baseline="0" dirty="0" smtClean="0">
                          <a:solidFill>
                            <a:srgbClr val="365F9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  Limón Dulce</a:t>
                      </a:r>
                      <a:endParaRPr lang="es-V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9535" marR="895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36" name="3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993227"/>
              </p:ext>
            </p:extLst>
          </p:nvPr>
        </p:nvGraphicFramePr>
        <p:xfrm>
          <a:off x="4547689" y="6075015"/>
          <a:ext cx="2489944" cy="2120392"/>
        </p:xfrm>
        <a:graphic>
          <a:graphicData uri="http://schemas.openxmlformats.org/drawingml/2006/table">
            <a:tbl>
              <a:tblPr/>
              <a:tblGrid>
                <a:gridCol w="2489944"/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LIMPIA Y DESINFECTA</a:t>
                      </a:r>
                      <a:endParaRPr lang="es-V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FRAGANCIA DE LARGA</a:t>
                      </a:r>
                      <a:endParaRPr lang="es-V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DURACIÓN</a:t>
                      </a:r>
                      <a:r>
                        <a:rPr lang="es-VE" sz="1400" b="1" dirty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. PH Neutro</a:t>
                      </a:r>
                      <a:r>
                        <a:rPr lang="es-VE" sz="1600" b="1" dirty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.</a:t>
                      </a:r>
                      <a:endParaRPr lang="es-V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800" b="1" dirty="0">
                          <a:solidFill>
                            <a:srgbClr val="CD7270"/>
                          </a:solidFill>
                          <a:effectLst/>
                          <a:latin typeface="Verdana"/>
                          <a:ea typeface="Calibri"/>
                          <a:cs typeface="Arial"/>
                        </a:rPr>
                        <a:t> </a:t>
                      </a:r>
                      <a:r>
                        <a:rPr lang="es-VE" sz="1600" b="1" dirty="0" smtClean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PISOS </a:t>
                      </a:r>
                      <a:r>
                        <a:rPr lang="es-VE" sz="1600" b="1" dirty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Y </a:t>
                      </a:r>
                      <a:r>
                        <a:rPr lang="es-VE" sz="1600" b="1" dirty="0" smtClean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SUPERFICIES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400" dirty="0" smtClean="0">
                          <a:solidFill>
                            <a:srgbClr val="7F7F7F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Presentación:  1 Litro, Galón, Bidón 20 L. Tambor 200 L.</a:t>
                      </a:r>
                      <a:endParaRPr lang="es-V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9535" marR="895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37" name="36 Imagen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442" y="8392472"/>
            <a:ext cx="1828800" cy="490855"/>
          </a:xfrm>
          <a:prstGeom prst="rect">
            <a:avLst/>
          </a:prstGeom>
          <a:noFill/>
        </p:spPr>
      </p:pic>
      <p:graphicFrame>
        <p:nvGraphicFramePr>
          <p:cNvPr id="38" name="37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738743"/>
              </p:ext>
            </p:extLst>
          </p:nvPr>
        </p:nvGraphicFramePr>
        <p:xfrm>
          <a:off x="4867758" y="9065182"/>
          <a:ext cx="1899556" cy="175260"/>
        </p:xfrm>
        <a:graphic>
          <a:graphicData uri="http://schemas.openxmlformats.org/drawingml/2006/table">
            <a:tbl>
              <a:tblPr/>
              <a:tblGrid>
                <a:gridCol w="1899556"/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000" b="1" dirty="0">
                          <a:solidFill>
                            <a:srgbClr val="7F7F7F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  </a:t>
                      </a:r>
                      <a:r>
                        <a:rPr lang="es-VE" sz="1000" b="1" dirty="0" smtClean="0">
                          <a:solidFill>
                            <a:srgbClr val="365F9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Fresa</a:t>
                      </a:r>
                      <a:endParaRPr lang="es-V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9535" marR="895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40" name="39 Imagen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55" y="205458"/>
            <a:ext cx="1257300" cy="46037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40 Rectángulo"/>
          <p:cNvSpPr/>
          <p:nvPr/>
        </p:nvSpPr>
        <p:spPr>
          <a:xfrm>
            <a:off x="2014786" y="349474"/>
            <a:ext cx="238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VE" b="1" dirty="0">
                <a:solidFill>
                  <a:schemeClr val="accent1">
                    <a:lumMod val="75000"/>
                  </a:schemeClr>
                </a:solidFill>
              </a:rPr>
              <a:t>Productos de Limpieza</a:t>
            </a:r>
            <a:r>
              <a:rPr lang="es-VE" b="1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s-VE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2" name="41 Imagen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753" y="367030"/>
            <a:ext cx="1664970" cy="257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24 Imagen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650" y="8165724"/>
            <a:ext cx="805630" cy="976521"/>
          </a:xfrm>
          <a:prstGeom prst="rect">
            <a:avLst/>
          </a:prstGeom>
        </p:spPr>
      </p:pic>
      <p:pic>
        <p:nvPicPr>
          <p:cNvPr id="22" name="21 Imagen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882" y="3757501"/>
            <a:ext cx="1931706" cy="1569512"/>
          </a:xfrm>
          <a:prstGeom prst="rect">
            <a:avLst/>
          </a:prstGeom>
        </p:spPr>
      </p:pic>
      <p:pic>
        <p:nvPicPr>
          <p:cNvPr id="27" name="26 Imagen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50503" flipH="1">
            <a:off x="5106572" y="8624490"/>
            <a:ext cx="161181" cy="165878"/>
          </a:xfrm>
          <a:prstGeom prst="rect">
            <a:avLst/>
          </a:prstGeom>
        </p:spPr>
      </p:pic>
      <p:sp>
        <p:nvSpPr>
          <p:cNvPr id="30" name="9 Rectángulo redondeado"/>
          <p:cNvSpPr/>
          <p:nvPr/>
        </p:nvSpPr>
        <p:spPr>
          <a:xfrm>
            <a:off x="810455" y="1034455"/>
            <a:ext cx="6244891" cy="495300"/>
          </a:xfrm>
          <a:prstGeom prst="roundRect">
            <a:avLst/>
          </a:prstGeom>
          <a:solidFill>
            <a:srgbClr val="0099FF">
              <a:alpha val="51000"/>
            </a:srgb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s-VE" sz="2000" b="1" kern="1200" dirty="0">
                <a:solidFill>
                  <a:srgbClr val="FFFFFF"/>
                </a:solidFill>
                <a:effectLst/>
                <a:latin typeface="Century Gothic"/>
                <a:ea typeface="Times New Roman"/>
                <a:cs typeface="Times New Roman"/>
              </a:rPr>
              <a:t>Multiuso </a:t>
            </a:r>
            <a:r>
              <a:rPr lang="es-VE" sz="2000" b="1" kern="1200" dirty="0" smtClean="0">
                <a:solidFill>
                  <a:srgbClr val="FFFFFF"/>
                </a:solidFill>
                <a:effectLst/>
                <a:latin typeface="Century Gothic"/>
                <a:ea typeface="Times New Roman"/>
                <a:cs typeface="Times New Roman"/>
              </a:rPr>
              <a:t>Antibacterial</a:t>
            </a:r>
            <a:r>
              <a:rPr lang="es-VE" sz="1600" b="1" kern="1200" dirty="0" smtClean="0">
                <a:solidFill>
                  <a:srgbClr val="FFFFFF"/>
                </a:solidFill>
                <a:effectLst/>
                <a:latin typeface="Century Gothic"/>
                <a:ea typeface="Times New Roman"/>
                <a:cs typeface="Times New Roman"/>
              </a:rPr>
              <a:t>   </a:t>
            </a:r>
            <a:r>
              <a:rPr lang="es-VE" sz="2400" b="1" dirty="0" smtClean="0">
                <a:solidFill>
                  <a:srgbClr val="00642D"/>
                </a:solidFill>
                <a:latin typeface="Century Gothic"/>
                <a:ea typeface="Times New Roman"/>
                <a:cs typeface="Times New Roman"/>
              </a:rPr>
              <a:t>Fresh Limón</a:t>
            </a:r>
            <a:endParaRPr lang="es-VE" sz="2400" dirty="0">
              <a:solidFill>
                <a:srgbClr val="00642D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32" name="9 Rectángulo redondeado"/>
          <p:cNvSpPr/>
          <p:nvPr/>
        </p:nvSpPr>
        <p:spPr>
          <a:xfrm>
            <a:off x="810454" y="5498951"/>
            <a:ext cx="6244891" cy="435610"/>
          </a:xfrm>
          <a:prstGeom prst="roundRect">
            <a:avLst/>
          </a:prstGeom>
          <a:solidFill>
            <a:srgbClr val="B871FF">
              <a:alpha val="75000"/>
            </a:srgb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s-VE" sz="2000" b="1" kern="1200" dirty="0">
                <a:solidFill>
                  <a:schemeClr val="bg1"/>
                </a:solidFill>
                <a:effectLst/>
                <a:latin typeface="Century Gothic"/>
                <a:ea typeface="Times New Roman"/>
                <a:cs typeface="Times New Roman"/>
              </a:rPr>
              <a:t>Multiuso Antibacterial</a:t>
            </a:r>
            <a:r>
              <a:rPr lang="es-VE" sz="1600" b="1" kern="1200" dirty="0">
                <a:solidFill>
                  <a:schemeClr val="bg1"/>
                </a:solidFill>
                <a:effectLst/>
                <a:latin typeface="Century Gothic"/>
                <a:ea typeface="Times New Roman"/>
                <a:cs typeface="Times New Roman"/>
              </a:rPr>
              <a:t> </a:t>
            </a:r>
            <a:r>
              <a:rPr lang="es-VE" sz="1600" b="1" dirty="0">
                <a:solidFill>
                  <a:schemeClr val="bg1"/>
                </a:solidFill>
                <a:latin typeface="Century Gothic"/>
                <a:ea typeface="Times New Roman"/>
                <a:cs typeface="Times New Roman"/>
              </a:rPr>
              <a:t> </a:t>
            </a:r>
            <a:r>
              <a:rPr lang="es-VE" sz="1600" b="1" dirty="0" smtClean="0">
                <a:solidFill>
                  <a:schemeClr val="bg1"/>
                </a:solidFill>
                <a:latin typeface="Century Gothic"/>
                <a:ea typeface="Times New Roman"/>
                <a:cs typeface="Times New Roman"/>
              </a:rPr>
              <a:t> </a:t>
            </a:r>
            <a:r>
              <a:rPr lang="es-VE" sz="1600" b="1" kern="1200" dirty="0" smtClean="0">
                <a:solidFill>
                  <a:schemeClr val="bg1"/>
                </a:solidFill>
                <a:effectLst/>
                <a:latin typeface="Century Gothic"/>
                <a:ea typeface="Times New Roman"/>
                <a:cs typeface="Times New Roman"/>
              </a:rPr>
              <a:t> </a:t>
            </a:r>
            <a:r>
              <a:rPr lang="es-VE" sz="2400" b="1" kern="1200" dirty="0" smtClean="0">
                <a:solidFill>
                  <a:srgbClr val="C00000"/>
                </a:solidFill>
                <a:effectLst/>
                <a:latin typeface="Century Gothic"/>
                <a:ea typeface="Times New Roman"/>
                <a:cs typeface="Times New Roman"/>
              </a:rPr>
              <a:t>Fresh Fresa</a:t>
            </a:r>
            <a:endParaRPr lang="es-VE" sz="2400" dirty="0">
              <a:solidFill>
                <a:srgbClr val="C00000"/>
              </a:solidFill>
              <a:effectLst/>
              <a:latin typeface="Times New Roman"/>
              <a:ea typeface="Times New Roman"/>
            </a:endParaRPr>
          </a:p>
        </p:txBody>
      </p:sp>
      <p:pic>
        <p:nvPicPr>
          <p:cNvPr id="26" name="25 Imagen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821" y="8717329"/>
            <a:ext cx="2028157" cy="1137201"/>
          </a:xfrm>
          <a:prstGeom prst="rect">
            <a:avLst/>
          </a:prstGeom>
        </p:spPr>
      </p:pic>
      <p:pic>
        <p:nvPicPr>
          <p:cNvPr id="34" name="Picture 26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706" y="2002764"/>
            <a:ext cx="1105589" cy="3531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34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755" y="6467259"/>
            <a:ext cx="1111063" cy="3531287"/>
          </a:xfrm>
          <a:prstGeom prst="rect">
            <a:avLst/>
          </a:prstGeom>
        </p:spPr>
      </p:pic>
      <p:sp>
        <p:nvSpPr>
          <p:cNvPr id="23" name="22 CuadroTexto"/>
          <p:cNvSpPr txBox="1"/>
          <p:nvPr/>
        </p:nvSpPr>
        <p:spPr>
          <a:xfrm>
            <a:off x="5471170" y="576531"/>
            <a:ext cx="12850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200" dirty="0" smtClean="0">
                <a:solidFill>
                  <a:srgbClr val="377BCD"/>
                </a:solidFill>
              </a:rPr>
              <a:t>R.I.F. J-4046698-2</a:t>
            </a:r>
            <a:endParaRPr lang="es-VE" sz="1200" dirty="0">
              <a:solidFill>
                <a:srgbClr val="377BCD"/>
              </a:solidFill>
            </a:endParaRPr>
          </a:p>
        </p:txBody>
      </p:sp>
      <p:sp>
        <p:nvSpPr>
          <p:cNvPr id="39" name="38 CuadroTexto"/>
          <p:cNvSpPr txBox="1"/>
          <p:nvPr/>
        </p:nvSpPr>
        <p:spPr>
          <a:xfrm>
            <a:off x="2374826" y="9782522"/>
            <a:ext cx="3517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100" b="1" dirty="0" smtClean="0">
                <a:solidFill>
                  <a:srgbClr val="800080"/>
                </a:solidFill>
                <a:hlinkClick r:id="rId12"/>
              </a:rPr>
              <a:t>GATMAVEN.CA@GMAIL.COM</a:t>
            </a:r>
            <a:r>
              <a:rPr lang="es-VE" sz="1100" b="1" dirty="0" smtClean="0">
                <a:solidFill>
                  <a:srgbClr val="800080"/>
                </a:solidFill>
              </a:rPr>
              <a:t>  VENTAS :  0412-538.82.45</a:t>
            </a:r>
            <a:endParaRPr lang="es-VE" sz="1100" b="1" dirty="0">
              <a:solidFill>
                <a:srgbClr val="800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69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20" y="7021958"/>
            <a:ext cx="3697622" cy="2976587"/>
          </a:xfrm>
          <a:prstGeom prst="rect">
            <a:avLst/>
          </a:prstGeom>
        </p:spPr>
      </p:pic>
      <p:pic>
        <p:nvPicPr>
          <p:cNvPr id="22" name="21 Imagen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736" y="1529755"/>
            <a:ext cx="1238237" cy="3749840"/>
          </a:xfrm>
          <a:prstGeom prst="rect">
            <a:avLst/>
          </a:prstGeom>
        </p:spPr>
      </p:pic>
      <p:graphicFrame>
        <p:nvGraphicFramePr>
          <p:cNvPr id="28" name="27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4986"/>
              </p:ext>
            </p:extLst>
          </p:nvPr>
        </p:nvGraphicFramePr>
        <p:xfrm>
          <a:off x="4565402" y="1754535"/>
          <a:ext cx="2489944" cy="2627156"/>
        </p:xfrm>
        <a:graphic>
          <a:graphicData uri="http://schemas.openxmlformats.org/drawingml/2006/table">
            <a:tbl>
              <a:tblPr/>
              <a:tblGrid>
                <a:gridCol w="2489944"/>
              </a:tblGrid>
              <a:tr h="262715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LIMPIA Y DESINFECTA</a:t>
                      </a:r>
                      <a:endParaRPr lang="es-V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FRAGANCIA DE LARGA</a:t>
                      </a:r>
                      <a:endParaRPr lang="es-V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DURACIÓN</a:t>
                      </a:r>
                      <a:r>
                        <a:rPr lang="es-VE" sz="1400" b="1" dirty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. PH Neutro</a:t>
                      </a:r>
                      <a:r>
                        <a:rPr lang="es-VE" sz="1600" b="1" dirty="0" smtClean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.</a:t>
                      </a:r>
                      <a:endParaRPr lang="es-V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 smtClean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PISOS </a:t>
                      </a:r>
                      <a:r>
                        <a:rPr lang="es-VE" sz="1600" b="1" dirty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Y </a:t>
                      </a:r>
                      <a:r>
                        <a:rPr lang="es-VE" sz="1600" b="1" dirty="0" smtClean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SUPERFICIES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200" dirty="0" smtClean="0">
                          <a:solidFill>
                            <a:srgbClr val="7F7F7F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Presentación:  1 Litro, Galón, Bidón 20 L. Tambor 200 L.</a:t>
                      </a:r>
                      <a:endParaRPr lang="es-VE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9535" marR="895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29" name="28 Imagen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696" y="3999984"/>
            <a:ext cx="1828800" cy="490855"/>
          </a:xfrm>
          <a:prstGeom prst="rect">
            <a:avLst/>
          </a:prstGeom>
          <a:noFill/>
        </p:spPr>
      </p:pic>
      <p:graphicFrame>
        <p:nvGraphicFramePr>
          <p:cNvPr id="31" name="30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397760"/>
              </p:ext>
            </p:extLst>
          </p:nvPr>
        </p:nvGraphicFramePr>
        <p:xfrm>
          <a:off x="4838104" y="4693290"/>
          <a:ext cx="2129904" cy="280416"/>
        </p:xfrm>
        <a:graphic>
          <a:graphicData uri="http://schemas.openxmlformats.org/drawingml/2006/table">
            <a:tbl>
              <a:tblPr/>
              <a:tblGrid>
                <a:gridCol w="2129904"/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 smtClean="0">
                          <a:solidFill>
                            <a:srgbClr val="7F7F7F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  </a:t>
                      </a:r>
                      <a:r>
                        <a:rPr lang="es-VE" sz="1600" b="1" dirty="0" smtClean="0">
                          <a:solidFill>
                            <a:srgbClr val="365F9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Durazno</a:t>
                      </a:r>
                      <a:r>
                        <a:rPr lang="es-VE" sz="1600" b="1" baseline="0" dirty="0" smtClean="0">
                          <a:solidFill>
                            <a:srgbClr val="365F9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  </a:t>
                      </a:r>
                    </a:p>
                  </a:txBody>
                  <a:tcPr marL="89535" marR="895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36" name="3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480138"/>
              </p:ext>
            </p:extLst>
          </p:nvPr>
        </p:nvGraphicFramePr>
        <p:xfrm>
          <a:off x="4547689" y="6075015"/>
          <a:ext cx="2489944" cy="2120392"/>
        </p:xfrm>
        <a:graphic>
          <a:graphicData uri="http://schemas.openxmlformats.org/drawingml/2006/table">
            <a:tbl>
              <a:tblPr/>
              <a:tblGrid>
                <a:gridCol w="2489944"/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LIMPIA Y DESINFECTA</a:t>
                      </a:r>
                      <a:endParaRPr lang="es-V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FRAGANCIA DE LARGA</a:t>
                      </a:r>
                      <a:endParaRPr lang="es-V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DURACIÓN</a:t>
                      </a:r>
                      <a:r>
                        <a:rPr lang="es-VE" sz="1400" b="1" dirty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. PH Neutro</a:t>
                      </a:r>
                      <a:r>
                        <a:rPr lang="es-VE" sz="1600" b="1" dirty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.</a:t>
                      </a:r>
                      <a:endParaRPr lang="es-V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800" b="1" dirty="0">
                          <a:solidFill>
                            <a:srgbClr val="CD7270"/>
                          </a:solidFill>
                          <a:effectLst/>
                          <a:latin typeface="Verdana"/>
                          <a:ea typeface="Calibri"/>
                          <a:cs typeface="Arial"/>
                        </a:rPr>
                        <a:t> </a:t>
                      </a:r>
                      <a:r>
                        <a:rPr lang="es-VE" sz="1600" b="1" dirty="0" smtClean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PISOS </a:t>
                      </a:r>
                      <a:r>
                        <a:rPr lang="es-VE" sz="1600" b="1" dirty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Y </a:t>
                      </a:r>
                      <a:r>
                        <a:rPr lang="es-VE" sz="1600" b="1" dirty="0" smtClean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SUPERFICIES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400" dirty="0" smtClean="0">
                          <a:solidFill>
                            <a:srgbClr val="7F7F7F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Presentación:  1 Litro, Galón, Bidón 20 L. Tambor 200 L.</a:t>
                      </a:r>
                      <a:endParaRPr lang="es-V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9535" marR="895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37" name="36 Imagen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442" y="8392472"/>
            <a:ext cx="1828800" cy="490855"/>
          </a:xfrm>
          <a:prstGeom prst="rect">
            <a:avLst/>
          </a:prstGeom>
          <a:noFill/>
        </p:spPr>
      </p:pic>
      <p:graphicFrame>
        <p:nvGraphicFramePr>
          <p:cNvPr id="38" name="37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4481959"/>
              </p:ext>
            </p:extLst>
          </p:nvPr>
        </p:nvGraphicFramePr>
        <p:xfrm>
          <a:off x="4867758" y="9065182"/>
          <a:ext cx="1899556" cy="280416"/>
        </p:xfrm>
        <a:graphic>
          <a:graphicData uri="http://schemas.openxmlformats.org/drawingml/2006/table">
            <a:tbl>
              <a:tblPr/>
              <a:tblGrid>
                <a:gridCol w="1899556"/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>
                          <a:solidFill>
                            <a:srgbClr val="7F7F7F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  </a:t>
                      </a:r>
                      <a:r>
                        <a:rPr lang="es-VE" sz="1600" b="1" dirty="0" smtClean="0">
                          <a:solidFill>
                            <a:srgbClr val="365F9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Fresh</a:t>
                      </a:r>
                      <a:endParaRPr lang="es-VE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9535" marR="895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40" name="39 Imagen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55" y="205458"/>
            <a:ext cx="1257300" cy="46037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40 Rectángulo"/>
          <p:cNvSpPr/>
          <p:nvPr/>
        </p:nvSpPr>
        <p:spPr>
          <a:xfrm>
            <a:off x="2014786" y="349474"/>
            <a:ext cx="238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VE" b="1" dirty="0">
                <a:solidFill>
                  <a:schemeClr val="accent1">
                    <a:lumMod val="75000"/>
                  </a:schemeClr>
                </a:solidFill>
              </a:rPr>
              <a:t>Productos de Limpieza</a:t>
            </a:r>
            <a:r>
              <a:rPr lang="es-VE" b="1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s-VE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2" name="41 Imagen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753" y="367030"/>
            <a:ext cx="1664970" cy="25781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9 Rectángulo redondeado"/>
          <p:cNvSpPr/>
          <p:nvPr/>
        </p:nvSpPr>
        <p:spPr>
          <a:xfrm>
            <a:off x="810455" y="1034455"/>
            <a:ext cx="6244891" cy="495300"/>
          </a:xfrm>
          <a:prstGeom prst="roundRect">
            <a:avLst/>
          </a:prstGeom>
          <a:solidFill>
            <a:srgbClr val="0099FF">
              <a:alpha val="51000"/>
            </a:srgb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s-VE" sz="2000" b="1" kern="1200" dirty="0">
                <a:solidFill>
                  <a:srgbClr val="FFFFFF"/>
                </a:solidFill>
                <a:effectLst/>
                <a:latin typeface="Century Gothic"/>
                <a:ea typeface="Times New Roman"/>
                <a:cs typeface="Times New Roman"/>
              </a:rPr>
              <a:t>Multiuso </a:t>
            </a:r>
            <a:r>
              <a:rPr lang="es-VE" sz="2000" b="1" kern="1200" dirty="0" smtClean="0">
                <a:solidFill>
                  <a:srgbClr val="FFFFFF"/>
                </a:solidFill>
                <a:effectLst/>
                <a:latin typeface="Century Gothic"/>
                <a:ea typeface="Times New Roman"/>
                <a:cs typeface="Times New Roman"/>
              </a:rPr>
              <a:t>Antibacterial</a:t>
            </a:r>
            <a:r>
              <a:rPr lang="es-VE" sz="1600" b="1" kern="1200" dirty="0" smtClean="0">
                <a:solidFill>
                  <a:srgbClr val="FFFFFF"/>
                </a:solidFill>
                <a:effectLst/>
                <a:latin typeface="Century Gothic"/>
                <a:ea typeface="Times New Roman"/>
                <a:cs typeface="Times New Roman"/>
              </a:rPr>
              <a:t>   </a:t>
            </a:r>
            <a:r>
              <a:rPr lang="es-VE" sz="2400" b="1" dirty="0" smtClean="0">
                <a:solidFill>
                  <a:srgbClr val="CC3300"/>
                </a:solidFill>
                <a:latin typeface="Century Gothic"/>
                <a:ea typeface="Times New Roman"/>
                <a:cs typeface="Times New Roman"/>
              </a:rPr>
              <a:t>Fresh Durazno</a:t>
            </a:r>
            <a:endParaRPr lang="es-VE" sz="2400" dirty="0">
              <a:solidFill>
                <a:srgbClr val="CC3300"/>
              </a:solidFill>
              <a:effectLst/>
              <a:latin typeface="Times New Roman"/>
              <a:ea typeface="Times New Roman"/>
            </a:endParaRPr>
          </a:p>
        </p:txBody>
      </p:sp>
      <p:pic>
        <p:nvPicPr>
          <p:cNvPr id="21" name="20 Imagen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848" y="3949874"/>
            <a:ext cx="1570911" cy="1093047"/>
          </a:xfrm>
          <a:prstGeom prst="rect">
            <a:avLst/>
          </a:prstGeom>
        </p:spPr>
      </p:pic>
      <p:pic>
        <p:nvPicPr>
          <p:cNvPr id="24" name="23 Imagen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325" y="4704167"/>
            <a:ext cx="395675" cy="395675"/>
          </a:xfrm>
          <a:prstGeom prst="rect">
            <a:avLst/>
          </a:prstGeom>
        </p:spPr>
      </p:pic>
      <p:pic>
        <p:nvPicPr>
          <p:cNvPr id="33" name="32 Imagen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419" y="4773459"/>
            <a:ext cx="395675" cy="395675"/>
          </a:xfrm>
          <a:prstGeom prst="rect">
            <a:avLst/>
          </a:prstGeom>
        </p:spPr>
      </p:pic>
      <p:pic>
        <p:nvPicPr>
          <p:cNvPr id="23" name="22 Imagen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281" y="4298033"/>
            <a:ext cx="1651825" cy="1122456"/>
          </a:xfrm>
          <a:prstGeom prst="rect">
            <a:avLst/>
          </a:prstGeom>
        </p:spPr>
      </p:pic>
      <p:pic>
        <p:nvPicPr>
          <p:cNvPr id="25" name="24 Imagen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90" y="1749111"/>
            <a:ext cx="1238237" cy="3749840"/>
          </a:xfrm>
          <a:prstGeom prst="rect">
            <a:avLst/>
          </a:prstGeom>
        </p:spPr>
      </p:pic>
      <p:sp>
        <p:nvSpPr>
          <p:cNvPr id="26" name="25 CuadroTexto"/>
          <p:cNvSpPr txBox="1"/>
          <p:nvPr/>
        </p:nvSpPr>
        <p:spPr>
          <a:xfrm>
            <a:off x="5471170" y="576531"/>
            <a:ext cx="12850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200" dirty="0" smtClean="0">
                <a:solidFill>
                  <a:srgbClr val="377BCD"/>
                </a:solidFill>
              </a:rPr>
              <a:t>R.I.F. J-4046698-2</a:t>
            </a:r>
            <a:endParaRPr lang="es-VE" sz="1200" dirty="0">
              <a:solidFill>
                <a:srgbClr val="377BCD"/>
              </a:solidFill>
            </a:endParaRPr>
          </a:p>
        </p:txBody>
      </p:sp>
      <p:pic>
        <p:nvPicPr>
          <p:cNvPr id="11289" name="Picture 25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818" y="5989985"/>
            <a:ext cx="1212850" cy="3792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25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690" y="6206009"/>
            <a:ext cx="1212850" cy="3792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9 Rectángulo redondeado"/>
          <p:cNvSpPr/>
          <p:nvPr/>
        </p:nvSpPr>
        <p:spPr>
          <a:xfrm>
            <a:off x="810455" y="5530488"/>
            <a:ext cx="6244891" cy="435610"/>
          </a:xfrm>
          <a:prstGeom prst="roundRect">
            <a:avLst/>
          </a:prstGeom>
          <a:solidFill>
            <a:srgbClr val="B871FF">
              <a:alpha val="75000"/>
            </a:srgb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s-VE" sz="2000" b="1" kern="1200" dirty="0">
                <a:solidFill>
                  <a:schemeClr val="bg1"/>
                </a:solidFill>
                <a:effectLst/>
                <a:latin typeface="Century Gothic"/>
                <a:ea typeface="Times New Roman"/>
                <a:cs typeface="Times New Roman"/>
              </a:rPr>
              <a:t>Multiuso Antibacterial</a:t>
            </a:r>
            <a:r>
              <a:rPr lang="es-VE" sz="1600" b="1" kern="1200" dirty="0">
                <a:solidFill>
                  <a:schemeClr val="bg1"/>
                </a:solidFill>
                <a:effectLst/>
                <a:latin typeface="Century Gothic"/>
                <a:ea typeface="Times New Roman"/>
                <a:cs typeface="Times New Roman"/>
              </a:rPr>
              <a:t> </a:t>
            </a:r>
            <a:r>
              <a:rPr lang="es-VE" sz="1600" b="1" dirty="0">
                <a:solidFill>
                  <a:schemeClr val="bg1"/>
                </a:solidFill>
                <a:latin typeface="Century Gothic"/>
                <a:ea typeface="Times New Roman"/>
                <a:cs typeface="Times New Roman"/>
              </a:rPr>
              <a:t> </a:t>
            </a:r>
            <a:r>
              <a:rPr lang="es-VE" sz="1600" b="1" dirty="0" smtClean="0">
                <a:solidFill>
                  <a:schemeClr val="bg1"/>
                </a:solidFill>
                <a:latin typeface="Century Gothic"/>
                <a:ea typeface="Times New Roman"/>
                <a:cs typeface="Times New Roman"/>
              </a:rPr>
              <a:t> </a:t>
            </a:r>
            <a:r>
              <a:rPr lang="es-VE" sz="1600" b="1" kern="1200" dirty="0" smtClean="0">
                <a:solidFill>
                  <a:schemeClr val="bg1"/>
                </a:solidFill>
                <a:effectLst/>
                <a:latin typeface="Century Gothic"/>
                <a:ea typeface="Times New Roman"/>
                <a:cs typeface="Times New Roman"/>
              </a:rPr>
              <a:t> </a:t>
            </a:r>
            <a:r>
              <a:rPr lang="es-VE" sz="2400" b="1" dirty="0" smtClean="0">
                <a:solidFill>
                  <a:srgbClr val="9900FF"/>
                </a:solidFill>
                <a:latin typeface="Century Gothic"/>
                <a:ea typeface="Times New Roman"/>
                <a:cs typeface="Times New Roman"/>
              </a:rPr>
              <a:t>Fresh</a:t>
            </a:r>
            <a:endParaRPr lang="es-VE" sz="2400" dirty="0">
              <a:solidFill>
                <a:srgbClr val="9900FF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32" name="31 CuadroTexto"/>
          <p:cNvSpPr txBox="1"/>
          <p:nvPr/>
        </p:nvSpPr>
        <p:spPr>
          <a:xfrm>
            <a:off x="2374826" y="9782522"/>
            <a:ext cx="3517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100" b="1" dirty="0" smtClean="0">
                <a:solidFill>
                  <a:srgbClr val="800080"/>
                </a:solidFill>
                <a:hlinkClick r:id="rId13"/>
              </a:rPr>
              <a:t>GATMAVEN.CA@GMAIL.COM</a:t>
            </a:r>
            <a:r>
              <a:rPr lang="es-VE" sz="1100" b="1" dirty="0" smtClean="0">
                <a:solidFill>
                  <a:srgbClr val="800080"/>
                </a:solidFill>
              </a:rPr>
              <a:t>  VENTAS :  0412-538.82.45</a:t>
            </a:r>
            <a:endParaRPr lang="es-VE" sz="1100" b="1" dirty="0">
              <a:solidFill>
                <a:srgbClr val="800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44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090" y="6081437"/>
            <a:ext cx="1182848" cy="3705803"/>
          </a:xfrm>
          <a:prstGeom prst="rect">
            <a:avLst/>
          </a:prstGeom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631" y="1557238"/>
            <a:ext cx="1158875" cy="376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9 Rectángulo redondeado"/>
          <p:cNvSpPr/>
          <p:nvPr/>
        </p:nvSpPr>
        <p:spPr>
          <a:xfrm>
            <a:off x="810455" y="1034455"/>
            <a:ext cx="6244891" cy="495300"/>
          </a:xfrm>
          <a:prstGeom prst="roundRect">
            <a:avLst/>
          </a:prstGeom>
          <a:solidFill>
            <a:srgbClr val="0099FF">
              <a:alpha val="51000"/>
            </a:srgb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s-VE" sz="2000" b="1" kern="1200" dirty="0">
                <a:solidFill>
                  <a:srgbClr val="FFFFFF"/>
                </a:solidFill>
                <a:effectLst/>
                <a:latin typeface="Century Gothic"/>
                <a:ea typeface="Times New Roman"/>
                <a:cs typeface="Times New Roman"/>
              </a:rPr>
              <a:t>Multiuso </a:t>
            </a:r>
            <a:r>
              <a:rPr lang="es-VE" sz="2000" b="1" kern="1200" dirty="0" smtClean="0">
                <a:solidFill>
                  <a:srgbClr val="FFFFFF"/>
                </a:solidFill>
                <a:effectLst/>
                <a:latin typeface="Century Gothic"/>
                <a:ea typeface="Times New Roman"/>
                <a:cs typeface="Times New Roman"/>
              </a:rPr>
              <a:t>Antibacterial</a:t>
            </a:r>
            <a:r>
              <a:rPr lang="es-VE" sz="1600" b="1" kern="1200" dirty="0" smtClean="0">
                <a:solidFill>
                  <a:srgbClr val="FFFFFF"/>
                </a:solidFill>
                <a:effectLst/>
                <a:latin typeface="Century Gothic"/>
                <a:ea typeface="Times New Roman"/>
                <a:cs typeface="Times New Roman"/>
              </a:rPr>
              <a:t>   </a:t>
            </a:r>
            <a:r>
              <a:rPr lang="es-VE" sz="2400" b="1" kern="1200" dirty="0" smtClean="0">
                <a:solidFill>
                  <a:srgbClr val="008000"/>
                </a:solidFill>
                <a:latin typeface="Century Gothic"/>
                <a:ea typeface="Times New Roman"/>
                <a:cs typeface="Times New Roman"/>
              </a:rPr>
              <a:t>Fresh Roció</a:t>
            </a:r>
            <a:endParaRPr lang="es-VE" sz="2400" dirty="0">
              <a:solidFill>
                <a:srgbClr val="008000"/>
              </a:solidFill>
              <a:latin typeface="Times New Roman"/>
              <a:ea typeface="Times New Roman"/>
            </a:endParaRPr>
          </a:p>
        </p:txBody>
      </p:sp>
      <p:graphicFrame>
        <p:nvGraphicFramePr>
          <p:cNvPr id="28" name="27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536606"/>
              </p:ext>
            </p:extLst>
          </p:nvPr>
        </p:nvGraphicFramePr>
        <p:xfrm>
          <a:off x="4565402" y="1754535"/>
          <a:ext cx="2489944" cy="2627156"/>
        </p:xfrm>
        <a:graphic>
          <a:graphicData uri="http://schemas.openxmlformats.org/drawingml/2006/table">
            <a:tbl>
              <a:tblPr/>
              <a:tblGrid>
                <a:gridCol w="2489944"/>
              </a:tblGrid>
              <a:tr h="262715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LIMPIA Y DESINFECTA</a:t>
                      </a:r>
                      <a:endParaRPr lang="es-V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FRAGANCIA DE LARGA</a:t>
                      </a:r>
                      <a:endParaRPr lang="es-V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DURACIÓN</a:t>
                      </a:r>
                      <a:r>
                        <a:rPr lang="es-VE" sz="1400" b="1" dirty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. PH Neutro</a:t>
                      </a:r>
                      <a:r>
                        <a:rPr lang="es-VE" sz="1600" b="1" dirty="0" smtClean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.</a:t>
                      </a:r>
                      <a:endParaRPr lang="es-V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 smtClean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PISOS </a:t>
                      </a:r>
                      <a:r>
                        <a:rPr lang="es-VE" sz="1600" b="1" dirty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Y </a:t>
                      </a:r>
                      <a:r>
                        <a:rPr lang="es-VE" sz="1600" b="1" dirty="0" smtClean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SUPERFICIES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200" dirty="0" smtClean="0">
                          <a:solidFill>
                            <a:srgbClr val="7F7F7F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Presentación:  1 Litro, Galón, Bidón 20 L. Tambor 200 L.</a:t>
                      </a:r>
                      <a:endParaRPr lang="es-VE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9535" marR="895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29" name="28 Imagen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696" y="3999984"/>
            <a:ext cx="1828800" cy="490855"/>
          </a:xfrm>
          <a:prstGeom prst="rect">
            <a:avLst/>
          </a:prstGeom>
          <a:noFill/>
        </p:spPr>
      </p:pic>
      <p:graphicFrame>
        <p:nvGraphicFramePr>
          <p:cNvPr id="31" name="30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725062"/>
              </p:ext>
            </p:extLst>
          </p:nvPr>
        </p:nvGraphicFramePr>
        <p:xfrm>
          <a:off x="4513414" y="4520183"/>
          <a:ext cx="2129904" cy="570998"/>
        </p:xfrm>
        <a:graphic>
          <a:graphicData uri="http://schemas.openxmlformats.org/drawingml/2006/table">
            <a:tbl>
              <a:tblPr/>
              <a:tblGrid>
                <a:gridCol w="2129904"/>
              </a:tblGrid>
              <a:tr h="570998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>
                          <a:solidFill>
                            <a:srgbClr val="7F7F7F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  </a:t>
                      </a:r>
                      <a:r>
                        <a:rPr lang="es-VE" sz="1600" b="1" dirty="0" smtClean="0">
                          <a:solidFill>
                            <a:srgbClr val="365F9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Roció</a:t>
                      </a:r>
                      <a:r>
                        <a:rPr lang="es-VE" sz="1000" b="1" dirty="0" smtClean="0">
                          <a:solidFill>
                            <a:srgbClr val="365F9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,</a:t>
                      </a:r>
                      <a:r>
                        <a:rPr lang="es-VE" sz="1000" b="1" baseline="0" dirty="0" smtClean="0">
                          <a:solidFill>
                            <a:srgbClr val="365F9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s-VE" sz="1000" b="1" dirty="0" smtClean="0">
                          <a:solidFill>
                            <a:srgbClr val="365F9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 Melón</a:t>
                      </a:r>
                      <a:endParaRPr lang="es-V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500" b="1" dirty="0">
                          <a:solidFill>
                            <a:srgbClr val="365F9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  <a:endParaRPr lang="es-V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9535" marR="895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33" name="Rectangle 2"/>
          <p:cNvSpPr>
            <a:spLocks noChangeArrowheads="1"/>
          </p:cNvSpPr>
          <p:nvPr/>
        </p:nvSpPr>
        <p:spPr bwMode="auto">
          <a:xfrm>
            <a:off x="4547689" y="4768986"/>
            <a:ext cx="162584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VE" sz="1000" b="1" i="0" u="none" strike="noStrike" cap="none" normalizeH="0" baseline="0" dirty="0" smtClean="0">
                <a:ln>
                  <a:noFill/>
                </a:ln>
                <a:solidFill>
                  <a:srgbClr val="365F9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 y Brisas de Verano</a:t>
            </a:r>
            <a:r>
              <a:rPr kumimoji="0" lang="es-VE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s-V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9 Rectángulo redondeado"/>
          <p:cNvSpPr/>
          <p:nvPr/>
        </p:nvSpPr>
        <p:spPr>
          <a:xfrm>
            <a:off x="810454" y="5498951"/>
            <a:ext cx="6244891" cy="435610"/>
          </a:xfrm>
          <a:prstGeom prst="roundRect">
            <a:avLst/>
          </a:prstGeom>
          <a:solidFill>
            <a:srgbClr val="CF9FFF">
              <a:alpha val="75000"/>
            </a:srgb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s-VE" sz="2000" b="1" kern="1200" dirty="0">
                <a:solidFill>
                  <a:schemeClr val="bg1"/>
                </a:solidFill>
                <a:effectLst/>
                <a:latin typeface="Century Gothic"/>
                <a:ea typeface="Times New Roman"/>
                <a:cs typeface="Times New Roman"/>
              </a:rPr>
              <a:t>Multiuso Antibacterial</a:t>
            </a:r>
            <a:r>
              <a:rPr lang="es-VE" sz="1600" b="1" kern="1200" dirty="0">
                <a:solidFill>
                  <a:schemeClr val="bg1"/>
                </a:solidFill>
                <a:effectLst/>
                <a:latin typeface="Century Gothic"/>
                <a:ea typeface="Times New Roman"/>
                <a:cs typeface="Times New Roman"/>
              </a:rPr>
              <a:t> </a:t>
            </a:r>
            <a:r>
              <a:rPr lang="es-VE" sz="1600" b="1" dirty="0">
                <a:solidFill>
                  <a:schemeClr val="bg1"/>
                </a:solidFill>
                <a:latin typeface="Century Gothic"/>
                <a:ea typeface="Times New Roman"/>
                <a:cs typeface="Times New Roman"/>
              </a:rPr>
              <a:t> </a:t>
            </a:r>
            <a:r>
              <a:rPr lang="es-VE" sz="1600" b="1" dirty="0" smtClean="0">
                <a:solidFill>
                  <a:schemeClr val="bg1"/>
                </a:solidFill>
                <a:latin typeface="Century Gothic"/>
                <a:ea typeface="Times New Roman"/>
                <a:cs typeface="Times New Roman"/>
              </a:rPr>
              <a:t> </a:t>
            </a:r>
            <a:r>
              <a:rPr lang="es-VE" sz="1600" b="1" kern="1200" dirty="0" smtClean="0">
                <a:solidFill>
                  <a:schemeClr val="bg1"/>
                </a:solidFill>
                <a:effectLst/>
                <a:latin typeface="Century Gothic"/>
                <a:ea typeface="Times New Roman"/>
                <a:cs typeface="Times New Roman"/>
              </a:rPr>
              <a:t> </a:t>
            </a:r>
            <a:r>
              <a:rPr lang="es-VE" sz="2400" b="1" dirty="0" smtClean="0">
                <a:solidFill>
                  <a:srgbClr val="377BCD"/>
                </a:solidFill>
                <a:latin typeface="Century Gothic"/>
                <a:ea typeface="Times New Roman"/>
                <a:cs typeface="Times New Roman"/>
              </a:rPr>
              <a:t>Bebe</a:t>
            </a:r>
            <a:endParaRPr lang="es-VE" sz="2400" dirty="0">
              <a:solidFill>
                <a:srgbClr val="377BCD"/>
              </a:solidFill>
              <a:effectLst/>
              <a:latin typeface="Times New Roman"/>
              <a:ea typeface="Times New Roman"/>
            </a:endParaRPr>
          </a:p>
        </p:txBody>
      </p:sp>
      <p:graphicFrame>
        <p:nvGraphicFramePr>
          <p:cNvPr id="36" name="3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786139"/>
              </p:ext>
            </p:extLst>
          </p:nvPr>
        </p:nvGraphicFramePr>
        <p:xfrm>
          <a:off x="4547689" y="6075015"/>
          <a:ext cx="2489944" cy="2120392"/>
        </p:xfrm>
        <a:graphic>
          <a:graphicData uri="http://schemas.openxmlformats.org/drawingml/2006/table">
            <a:tbl>
              <a:tblPr/>
              <a:tblGrid>
                <a:gridCol w="2489944"/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LIMPIA Y DESINFECTA</a:t>
                      </a:r>
                      <a:endParaRPr lang="es-V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FRAGANCIA DE LARGA</a:t>
                      </a:r>
                      <a:endParaRPr lang="es-V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DURACIÓN</a:t>
                      </a:r>
                      <a:r>
                        <a:rPr lang="es-VE" sz="1400" b="1" dirty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. PH Neutro</a:t>
                      </a:r>
                      <a:r>
                        <a:rPr lang="es-VE" sz="1600" b="1" dirty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.</a:t>
                      </a:r>
                      <a:endParaRPr lang="es-V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800" b="1" dirty="0">
                          <a:solidFill>
                            <a:srgbClr val="CD7270"/>
                          </a:solidFill>
                          <a:effectLst/>
                          <a:latin typeface="Verdana"/>
                          <a:ea typeface="Calibri"/>
                          <a:cs typeface="Arial"/>
                        </a:rPr>
                        <a:t> </a:t>
                      </a:r>
                      <a:r>
                        <a:rPr lang="es-VE" sz="1600" b="1" dirty="0" smtClean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PISOS </a:t>
                      </a:r>
                      <a:r>
                        <a:rPr lang="es-VE" sz="1600" b="1" dirty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Y </a:t>
                      </a:r>
                      <a:r>
                        <a:rPr lang="es-VE" sz="1600" b="1" dirty="0" smtClean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SUPERFICIES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400" dirty="0" smtClean="0">
                          <a:solidFill>
                            <a:srgbClr val="7F7F7F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Presentación:  1 Litro, Galón, Bidón 20 L. Tambor 200 L.</a:t>
                      </a:r>
                      <a:endParaRPr lang="es-V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9535" marR="895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37" name="36 Imagen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442" y="8392472"/>
            <a:ext cx="1828800" cy="490855"/>
          </a:xfrm>
          <a:prstGeom prst="rect">
            <a:avLst/>
          </a:prstGeom>
          <a:noFill/>
        </p:spPr>
      </p:pic>
      <p:graphicFrame>
        <p:nvGraphicFramePr>
          <p:cNvPr id="38" name="37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230503"/>
              </p:ext>
            </p:extLst>
          </p:nvPr>
        </p:nvGraphicFramePr>
        <p:xfrm>
          <a:off x="4723742" y="9065182"/>
          <a:ext cx="1899556" cy="547624"/>
        </p:xfrm>
        <a:graphic>
          <a:graphicData uri="http://schemas.openxmlformats.org/drawingml/2006/table">
            <a:tbl>
              <a:tblPr/>
              <a:tblGrid>
                <a:gridCol w="1899556"/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000" b="1" dirty="0">
                          <a:solidFill>
                            <a:srgbClr val="7F7F7F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  </a:t>
                      </a:r>
                      <a:r>
                        <a:rPr lang="es-VE" sz="1400" b="1" dirty="0" smtClean="0">
                          <a:solidFill>
                            <a:srgbClr val="365F9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Caricias</a:t>
                      </a:r>
                      <a:r>
                        <a:rPr lang="es-VE" sz="1400" b="1" baseline="0" dirty="0" smtClean="0">
                          <a:solidFill>
                            <a:srgbClr val="365F9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 de B</a:t>
                      </a:r>
                      <a:r>
                        <a:rPr lang="es-VE" sz="1400" b="1" dirty="0" smtClean="0">
                          <a:solidFill>
                            <a:srgbClr val="365F9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ebé,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000" b="1" baseline="0" dirty="0" smtClean="0">
                          <a:solidFill>
                            <a:srgbClr val="365F9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  Apolvado y Caramelo</a:t>
                      </a:r>
                      <a:endParaRPr lang="es-V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9535" marR="895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40" name="39 Imagen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55" y="205458"/>
            <a:ext cx="1257300" cy="46037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40 Rectángulo"/>
          <p:cNvSpPr/>
          <p:nvPr/>
        </p:nvSpPr>
        <p:spPr>
          <a:xfrm>
            <a:off x="2014786" y="349474"/>
            <a:ext cx="238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VE" b="1" dirty="0">
                <a:solidFill>
                  <a:schemeClr val="accent1">
                    <a:lumMod val="75000"/>
                  </a:schemeClr>
                </a:solidFill>
              </a:rPr>
              <a:t>Productos de Limpieza</a:t>
            </a:r>
            <a:r>
              <a:rPr lang="es-VE" b="1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s-VE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2" name="41 Imagen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753" y="367030"/>
            <a:ext cx="1664970" cy="257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26 Imagen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359" y="3661842"/>
            <a:ext cx="1103632" cy="1600104"/>
          </a:xfrm>
          <a:prstGeom prst="rect">
            <a:avLst/>
          </a:prstGeom>
        </p:spPr>
      </p:pic>
      <p:pic>
        <p:nvPicPr>
          <p:cNvPr id="30" name="29 Imagen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043" y="4126405"/>
            <a:ext cx="1278990" cy="964776"/>
          </a:xfrm>
          <a:prstGeom prst="rect">
            <a:avLst/>
          </a:prstGeom>
        </p:spPr>
      </p:pic>
      <p:pic>
        <p:nvPicPr>
          <p:cNvPr id="32" name="31 Imagen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168" y="4428623"/>
            <a:ext cx="994686" cy="972522"/>
          </a:xfrm>
          <a:prstGeom prst="rect">
            <a:avLst/>
          </a:prstGeom>
        </p:spPr>
      </p:pic>
      <p:pic>
        <p:nvPicPr>
          <p:cNvPr id="49" name="48 Imagen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431" y="4865378"/>
            <a:ext cx="733776" cy="480612"/>
          </a:xfrm>
          <a:prstGeom prst="rect">
            <a:avLst/>
          </a:prstGeom>
        </p:spPr>
      </p:pic>
      <p:pic>
        <p:nvPicPr>
          <p:cNvPr id="50" name="49 Imagen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774" y="4975968"/>
            <a:ext cx="453172" cy="414066"/>
          </a:xfrm>
          <a:prstGeom prst="rect">
            <a:avLst/>
          </a:prstGeom>
        </p:spPr>
      </p:pic>
      <p:pic>
        <p:nvPicPr>
          <p:cNvPr id="51" name="50 Imagen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703" y="4502819"/>
            <a:ext cx="295535" cy="270032"/>
          </a:xfrm>
          <a:prstGeom prst="rect">
            <a:avLst/>
          </a:prstGeom>
        </p:spPr>
      </p:pic>
      <p:pic>
        <p:nvPicPr>
          <p:cNvPr id="52" name="51 Imagen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098" y="3994838"/>
            <a:ext cx="591070" cy="540064"/>
          </a:xfrm>
          <a:prstGeom prst="rect">
            <a:avLst/>
          </a:prstGeom>
        </p:spPr>
      </p:pic>
      <p:pic>
        <p:nvPicPr>
          <p:cNvPr id="61" name="60 Imagen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906" y="8531750"/>
            <a:ext cx="1428433" cy="1250772"/>
          </a:xfrm>
          <a:prstGeom prst="rect">
            <a:avLst/>
          </a:prstGeom>
        </p:spPr>
      </p:pic>
      <p:pic>
        <p:nvPicPr>
          <p:cNvPr id="62" name="61 Imagen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21007">
            <a:off x="2766526" y="9150438"/>
            <a:ext cx="604452" cy="620814"/>
          </a:xfrm>
          <a:prstGeom prst="rect">
            <a:avLst/>
          </a:prstGeom>
        </p:spPr>
      </p:pic>
      <p:pic>
        <p:nvPicPr>
          <p:cNvPr id="39" name="38 Imagen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62" y="6254130"/>
            <a:ext cx="1182848" cy="3705803"/>
          </a:xfrm>
          <a:prstGeom prst="rect">
            <a:avLst/>
          </a:prstGeom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935" y="1728766"/>
            <a:ext cx="1158875" cy="376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43 CuadroTexto"/>
          <p:cNvSpPr txBox="1"/>
          <p:nvPr/>
        </p:nvSpPr>
        <p:spPr>
          <a:xfrm>
            <a:off x="2374826" y="9782522"/>
            <a:ext cx="3517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100" b="1" dirty="0" smtClean="0">
                <a:solidFill>
                  <a:srgbClr val="800080"/>
                </a:solidFill>
                <a:hlinkClick r:id="rId18"/>
              </a:rPr>
              <a:t>GATMAVEN.CA@GMAIL.COM</a:t>
            </a:r>
            <a:r>
              <a:rPr lang="es-VE" sz="1100" b="1" dirty="0" smtClean="0">
                <a:solidFill>
                  <a:srgbClr val="800080"/>
                </a:solidFill>
              </a:rPr>
              <a:t>  VENTAS :  0412-538.82.45</a:t>
            </a:r>
            <a:endParaRPr lang="es-VE" sz="1100" b="1" dirty="0">
              <a:solidFill>
                <a:srgbClr val="800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3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148" y="5926045"/>
            <a:ext cx="1333898" cy="3858457"/>
          </a:xfrm>
          <a:prstGeom prst="rect">
            <a:avLst/>
          </a:prstGeom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065" y="1573610"/>
            <a:ext cx="1165225" cy="376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9 Rectángulo redondeado"/>
          <p:cNvSpPr/>
          <p:nvPr/>
        </p:nvSpPr>
        <p:spPr>
          <a:xfrm>
            <a:off x="810455" y="1034455"/>
            <a:ext cx="6244891" cy="495300"/>
          </a:xfrm>
          <a:prstGeom prst="roundRect">
            <a:avLst/>
          </a:prstGeom>
          <a:solidFill>
            <a:srgbClr val="0099FF">
              <a:alpha val="51000"/>
            </a:srgb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s-VE" sz="2000" b="1" kern="1200" dirty="0">
                <a:solidFill>
                  <a:srgbClr val="FFFFFF"/>
                </a:solidFill>
                <a:effectLst/>
                <a:latin typeface="Century Gothic"/>
                <a:ea typeface="Times New Roman"/>
                <a:cs typeface="Times New Roman"/>
              </a:rPr>
              <a:t>Multiuso </a:t>
            </a:r>
            <a:r>
              <a:rPr lang="es-VE" sz="2000" b="1" kern="1200" dirty="0" smtClean="0">
                <a:solidFill>
                  <a:srgbClr val="FFFFFF"/>
                </a:solidFill>
                <a:effectLst/>
                <a:latin typeface="Century Gothic"/>
                <a:ea typeface="Times New Roman"/>
                <a:cs typeface="Times New Roman"/>
              </a:rPr>
              <a:t>Antibacterial</a:t>
            </a:r>
            <a:r>
              <a:rPr lang="es-VE" sz="1600" b="1" kern="1200" dirty="0" smtClean="0">
                <a:solidFill>
                  <a:srgbClr val="FFFFFF"/>
                </a:solidFill>
                <a:effectLst/>
                <a:latin typeface="Century Gothic"/>
                <a:ea typeface="Times New Roman"/>
                <a:cs typeface="Times New Roman"/>
              </a:rPr>
              <a:t>   </a:t>
            </a:r>
            <a:r>
              <a:rPr lang="es-VE" sz="2400" b="1" kern="1200" dirty="0" smtClean="0">
                <a:solidFill>
                  <a:schemeClr val="bg1"/>
                </a:solidFill>
                <a:latin typeface="Century Gothic"/>
                <a:ea typeface="Times New Roman"/>
                <a:cs typeface="Times New Roman"/>
              </a:rPr>
              <a:t>Fresh </a:t>
            </a:r>
            <a:r>
              <a:rPr lang="es-VE" sz="2400" b="1" kern="1200" dirty="0" smtClean="0">
                <a:solidFill>
                  <a:srgbClr val="0066FF"/>
                </a:solidFill>
                <a:latin typeface="Century Gothic"/>
                <a:ea typeface="Times New Roman"/>
                <a:cs typeface="Times New Roman"/>
              </a:rPr>
              <a:t>Solo para Ti</a:t>
            </a:r>
            <a:endParaRPr lang="es-VE" sz="2400" dirty="0">
              <a:solidFill>
                <a:srgbClr val="0066FF"/>
              </a:solidFill>
              <a:latin typeface="Times New Roman"/>
              <a:ea typeface="Times New Roman"/>
            </a:endParaRPr>
          </a:p>
        </p:txBody>
      </p:sp>
      <p:graphicFrame>
        <p:nvGraphicFramePr>
          <p:cNvPr id="28" name="27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756975"/>
              </p:ext>
            </p:extLst>
          </p:nvPr>
        </p:nvGraphicFramePr>
        <p:xfrm>
          <a:off x="4565402" y="1754535"/>
          <a:ext cx="2489944" cy="2627156"/>
        </p:xfrm>
        <a:graphic>
          <a:graphicData uri="http://schemas.openxmlformats.org/drawingml/2006/table">
            <a:tbl>
              <a:tblPr/>
              <a:tblGrid>
                <a:gridCol w="2489944"/>
              </a:tblGrid>
              <a:tr h="262715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LIMPIA Y DESINFECTA</a:t>
                      </a:r>
                      <a:endParaRPr lang="es-V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FRAGANCIA DE LARGA</a:t>
                      </a:r>
                      <a:endParaRPr lang="es-V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DURACIÓN</a:t>
                      </a:r>
                      <a:r>
                        <a:rPr lang="es-VE" sz="1400" b="1" dirty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. PH Neutro</a:t>
                      </a:r>
                      <a:r>
                        <a:rPr lang="es-VE" sz="1600" b="1" dirty="0" smtClean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.</a:t>
                      </a:r>
                      <a:endParaRPr lang="es-V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 smtClean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PISOS </a:t>
                      </a:r>
                      <a:r>
                        <a:rPr lang="es-VE" sz="1600" b="1" dirty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Y </a:t>
                      </a:r>
                      <a:r>
                        <a:rPr lang="es-VE" sz="1600" b="1" dirty="0" smtClean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SUPERFICIES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200" dirty="0" smtClean="0">
                          <a:solidFill>
                            <a:srgbClr val="7F7F7F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Presentación:  1 Litro, Galón, Bidón 20 L. Tambor 200 L.</a:t>
                      </a:r>
                      <a:endParaRPr lang="es-VE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9535" marR="895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29" name="28 Imagen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696" y="3999984"/>
            <a:ext cx="1828800" cy="490855"/>
          </a:xfrm>
          <a:prstGeom prst="rect">
            <a:avLst/>
          </a:prstGeom>
          <a:noFill/>
        </p:spPr>
      </p:pic>
      <p:graphicFrame>
        <p:nvGraphicFramePr>
          <p:cNvPr id="31" name="30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243313"/>
              </p:ext>
            </p:extLst>
          </p:nvPr>
        </p:nvGraphicFramePr>
        <p:xfrm>
          <a:off x="4637410" y="4559519"/>
          <a:ext cx="2129904" cy="670306"/>
        </p:xfrm>
        <a:graphic>
          <a:graphicData uri="http://schemas.openxmlformats.org/drawingml/2006/table">
            <a:tbl>
              <a:tblPr/>
              <a:tblGrid>
                <a:gridCol w="2129904"/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baseline="0" dirty="0" smtClean="0">
                          <a:solidFill>
                            <a:srgbClr val="365F9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Ámbar,  </a:t>
                      </a:r>
                      <a:r>
                        <a:rPr lang="es-VE" sz="1000" b="1" baseline="0" dirty="0" smtClean="0">
                          <a:solidFill>
                            <a:srgbClr val="365F9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Bambú y</a:t>
                      </a:r>
                      <a:r>
                        <a:rPr lang="es-VE" sz="1000" b="1" dirty="0" smtClean="0">
                          <a:solidFill>
                            <a:srgbClr val="365F9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  Brisas de Verano.</a:t>
                      </a:r>
                      <a:endParaRPr lang="es-V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500" b="1" dirty="0">
                          <a:solidFill>
                            <a:srgbClr val="365F9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  <a:endParaRPr lang="es-V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9535" marR="895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35" name="9 Rectángulo redondeado"/>
          <p:cNvSpPr/>
          <p:nvPr/>
        </p:nvSpPr>
        <p:spPr>
          <a:xfrm>
            <a:off x="810454" y="5498951"/>
            <a:ext cx="6244891" cy="435610"/>
          </a:xfrm>
          <a:prstGeom prst="roundRect">
            <a:avLst/>
          </a:prstGeom>
          <a:solidFill>
            <a:srgbClr val="B871FF">
              <a:alpha val="75000"/>
            </a:srgb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s-VE" sz="2000" b="1" kern="1200" dirty="0">
                <a:solidFill>
                  <a:schemeClr val="bg1"/>
                </a:solidFill>
                <a:effectLst/>
                <a:latin typeface="Century Gothic"/>
                <a:ea typeface="Times New Roman"/>
                <a:cs typeface="Times New Roman"/>
              </a:rPr>
              <a:t>Multiuso Antibacterial</a:t>
            </a:r>
            <a:r>
              <a:rPr lang="es-VE" sz="1600" b="1" kern="1200" dirty="0">
                <a:solidFill>
                  <a:schemeClr val="bg1"/>
                </a:solidFill>
                <a:effectLst/>
                <a:latin typeface="Century Gothic"/>
                <a:ea typeface="Times New Roman"/>
                <a:cs typeface="Times New Roman"/>
              </a:rPr>
              <a:t> </a:t>
            </a:r>
            <a:r>
              <a:rPr lang="es-VE" sz="1600" b="1" dirty="0">
                <a:solidFill>
                  <a:schemeClr val="bg1"/>
                </a:solidFill>
                <a:latin typeface="Century Gothic"/>
                <a:ea typeface="Times New Roman"/>
                <a:cs typeface="Times New Roman"/>
              </a:rPr>
              <a:t> </a:t>
            </a:r>
            <a:r>
              <a:rPr lang="es-VE" sz="1600" b="1" dirty="0" smtClean="0">
                <a:solidFill>
                  <a:schemeClr val="bg1"/>
                </a:solidFill>
                <a:latin typeface="Century Gothic"/>
                <a:ea typeface="Times New Roman"/>
                <a:cs typeface="Times New Roman"/>
              </a:rPr>
              <a:t> </a:t>
            </a:r>
            <a:r>
              <a:rPr lang="es-VE" sz="1600" b="1" kern="1200" dirty="0" smtClean="0">
                <a:solidFill>
                  <a:schemeClr val="bg1"/>
                </a:solidFill>
                <a:effectLst/>
                <a:latin typeface="Century Gothic"/>
                <a:ea typeface="Times New Roman"/>
                <a:cs typeface="Times New Roman"/>
              </a:rPr>
              <a:t> </a:t>
            </a:r>
            <a:r>
              <a:rPr lang="es-VE" sz="2400" b="1" dirty="0" smtClean="0">
                <a:solidFill>
                  <a:srgbClr val="00642D"/>
                </a:solidFill>
                <a:latin typeface="Century Gothic"/>
                <a:ea typeface="Times New Roman"/>
                <a:cs typeface="Times New Roman"/>
              </a:rPr>
              <a:t>Pino</a:t>
            </a:r>
            <a:endParaRPr lang="es-VE" sz="2400" dirty="0">
              <a:solidFill>
                <a:srgbClr val="00642D"/>
              </a:solidFill>
              <a:effectLst/>
              <a:latin typeface="Times New Roman"/>
              <a:ea typeface="Times New Roman"/>
            </a:endParaRPr>
          </a:p>
        </p:txBody>
      </p:sp>
      <p:graphicFrame>
        <p:nvGraphicFramePr>
          <p:cNvPr id="36" name="3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735747"/>
              </p:ext>
            </p:extLst>
          </p:nvPr>
        </p:nvGraphicFramePr>
        <p:xfrm>
          <a:off x="4547689" y="6075015"/>
          <a:ext cx="2489944" cy="2120392"/>
        </p:xfrm>
        <a:graphic>
          <a:graphicData uri="http://schemas.openxmlformats.org/drawingml/2006/table">
            <a:tbl>
              <a:tblPr/>
              <a:tblGrid>
                <a:gridCol w="2489944"/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LIMPIA Y DESINFECTA</a:t>
                      </a:r>
                      <a:endParaRPr lang="es-V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FRAGANCIA DE LARGA</a:t>
                      </a:r>
                      <a:endParaRPr lang="es-V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DURACIÓN</a:t>
                      </a:r>
                      <a:r>
                        <a:rPr lang="es-VE" sz="1400" b="1" dirty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. PH Neutro</a:t>
                      </a:r>
                      <a:r>
                        <a:rPr lang="es-VE" sz="1600" b="1" dirty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.</a:t>
                      </a:r>
                      <a:endParaRPr lang="es-V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800" b="1" dirty="0">
                          <a:solidFill>
                            <a:srgbClr val="CD7270"/>
                          </a:solidFill>
                          <a:effectLst/>
                          <a:latin typeface="Verdana"/>
                          <a:ea typeface="Calibri"/>
                          <a:cs typeface="Arial"/>
                        </a:rPr>
                        <a:t> </a:t>
                      </a:r>
                      <a:r>
                        <a:rPr lang="es-VE" sz="1600" b="1" dirty="0" smtClean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PISOS </a:t>
                      </a:r>
                      <a:r>
                        <a:rPr lang="es-VE" sz="1600" b="1" dirty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Y </a:t>
                      </a:r>
                      <a:r>
                        <a:rPr lang="es-VE" sz="1600" b="1" dirty="0" smtClean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SUPERFICIES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400" dirty="0" smtClean="0">
                          <a:solidFill>
                            <a:srgbClr val="7F7F7F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Presentación:  1 Litro, Galón, Bidón 20 L. Tambor 200 L.</a:t>
                      </a:r>
                      <a:endParaRPr lang="es-V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9535" marR="895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37" name="36 Imagen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442" y="8392472"/>
            <a:ext cx="1828800" cy="490855"/>
          </a:xfrm>
          <a:prstGeom prst="rect">
            <a:avLst/>
          </a:prstGeom>
          <a:noFill/>
        </p:spPr>
      </p:pic>
      <p:graphicFrame>
        <p:nvGraphicFramePr>
          <p:cNvPr id="38" name="37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868680"/>
              </p:ext>
            </p:extLst>
          </p:nvPr>
        </p:nvGraphicFramePr>
        <p:xfrm>
          <a:off x="4723742" y="9065182"/>
          <a:ext cx="1899556" cy="525780"/>
        </p:xfrm>
        <a:graphic>
          <a:graphicData uri="http://schemas.openxmlformats.org/drawingml/2006/table">
            <a:tbl>
              <a:tblPr/>
              <a:tblGrid>
                <a:gridCol w="1899556"/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>
                          <a:solidFill>
                            <a:srgbClr val="7F7F7F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  </a:t>
                      </a:r>
                      <a:r>
                        <a:rPr lang="es-VE" sz="1600" b="1" dirty="0" smtClean="0">
                          <a:solidFill>
                            <a:srgbClr val="365F9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Pino</a:t>
                      </a:r>
                      <a:r>
                        <a:rPr lang="es-VE" sz="1600" b="1" baseline="0" dirty="0" smtClean="0">
                          <a:solidFill>
                            <a:srgbClr val="365F9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 Silvestre </a:t>
                      </a:r>
                      <a:r>
                        <a:rPr lang="es-VE" sz="1400" b="1" baseline="0" dirty="0" smtClean="0">
                          <a:solidFill>
                            <a:srgbClr val="365F9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y menta</a:t>
                      </a:r>
                      <a:endParaRPr lang="es-V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9535" marR="895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40" name="39 Imagen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55" y="205458"/>
            <a:ext cx="1257300" cy="46037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40 Rectángulo"/>
          <p:cNvSpPr/>
          <p:nvPr/>
        </p:nvSpPr>
        <p:spPr>
          <a:xfrm>
            <a:off x="2014786" y="349474"/>
            <a:ext cx="238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VE" b="1" dirty="0">
                <a:solidFill>
                  <a:schemeClr val="accent1">
                    <a:lumMod val="75000"/>
                  </a:schemeClr>
                </a:solidFill>
              </a:rPr>
              <a:t>Productos de Limpieza</a:t>
            </a:r>
            <a:r>
              <a:rPr lang="es-VE" b="1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s-VE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2" name="41 Imagen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753" y="367030"/>
            <a:ext cx="1664970" cy="257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52 Imagen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471" y="8774410"/>
            <a:ext cx="1985986" cy="1141604"/>
          </a:xfrm>
          <a:prstGeom prst="rect">
            <a:avLst/>
          </a:prstGeom>
        </p:spPr>
      </p:pic>
      <p:pic>
        <p:nvPicPr>
          <p:cNvPr id="54" name="53 Imagen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926" y="8126338"/>
            <a:ext cx="1371777" cy="1243745"/>
          </a:xfrm>
          <a:prstGeom prst="rect">
            <a:avLst/>
          </a:prstGeom>
        </p:spPr>
      </p:pic>
      <p:pic>
        <p:nvPicPr>
          <p:cNvPr id="55" name="54 Imagen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679" y="8664787"/>
            <a:ext cx="710677" cy="515397"/>
          </a:xfrm>
          <a:prstGeom prst="rect">
            <a:avLst/>
          </a:prstGeom>
        </p:spPr>
      </p:pic>
      <p:pic>
        <p:nvPicPr>
          <p:cNvPr id="56" name="55 Imagen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372" y="9459592"/>
            <a:ext cx="483012" cy="272419"/>
          </a:xfrm>
          <a:prstGeom prst="rect">
            <a:avLst/>
          </a:prstGeom>
        </p:spPr>
      </p:pic>
      <p:pic>
        <p:nvPicPr>
          <p:cNvPr id="45" name="44 Imagen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986" y="4597946"/>
            <a:ext cx="974669" cy="974669"/>
          </a:xfrm>
          <a:prstGeom prst="rect">
            <a:avLst/>
          </a:prstGeom>
        </p:spPr>
      </p:pic>
      <p:pic>
        <p:nvPicPr>
          <p:cNvPr id="44" name="43 Imagen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51860">
            <a:off x="3027195" y="4505629"/>
            <a:ext cx="1265588" cy="921048"/>
          </a:xfrm>
          <a:prstGeom prst="rect">
            <a:avLst/>
          </a:prstGeom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617" y="1717626"/>
            <a:ext cx="1165225" cy="376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23 Imagen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36" y="6078445"/>
            <a:ext cx="1333898" cy="3858457"/>
          </a:xfrm>
          <a:prstGeom prst="rect">
            <a:avLst/>
          </a:prstGeom>
        </p:spPr>
      </p:pic>
      <p:sp>
        <p:nvSpPr>
          <p:cNvPr id="26" name="25 CuadroTexto"/>
          <p:cNvSpPr txBox="1"/>
          <p:nvPr/>
        </p:nvSpPr>
        <p:spPr>
          <a:xfrm>
            <a:off x="2374826" y="9782522"/>
            <a:ext cx="3517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100" b="1" dirty="0" smtClean="0">
                <a:solidFill>
                  <a:srgbClr val="800080"/>
                </a:solidFill>
                <a:hlinkClick r:id="rId15"/>
              </a:rPr>
              <a:t>GATMAVEN.CA@GMAIL.COM</a:t>
            </a:r>
            <a:r>
              <a:rPr lang="es-VE" sz="1100" b="1" dirty="0" smtClean="0">
                <a:solidFill>
                  <a:srgbClr val="800080"/>
                </a:solidFill>
              </a:rPr>
              <a:t>  VENTAS :  0412-538.82.45</a:t>
            </a:r>
            <a:endParaRPr lang="es-VE" sz="1100" b="1" dirty="0">
              <a:solidFill>
                <a:srgbClr val="800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21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362" y="1621880"/>
            <a:ext cx="1201737" cy="3840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9 Rectángulo redondeado"/>
          <p:cNvSpPr/>
          <p:nvPr/>
        </p:nvSpPr>
        <p:spPr>
          <a:xfrm>
            <a:off x="810455" y="1034455"/>
            <a:ext cx="6244891" cy="495300"/>
          </a:xfrm>
          <a:prstGeom prst="roundRect">
            <a:avLst/>
          </a:prstGeom>
          <a:solidFill>
            <a:srgbClr val="0099FF">
              <a:alpha val="51000"/>
            </a:srgb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s-VE" sz="2000" b="1" kern="1200" dirty="0">
                <a:solidFill>
                  <a:srgbClr val="FFFFFF"/>
                </a:solidFill>
                <a:effectLst/>
                <a:latin typeface="Century Gothic"/>
                <a:ea typeface="Times New Roman"/>
                <a:cs typeface="Times New Roman"/>
              </a:rPr>
              <a:t>Multiuso </a:t>
            </a:r>
            <a:r>
              <a:rPr lang="es-VE" sz="2000" b="1" kern="1200" dirty="0" smtClean="0">
                <a:solidFill>
                  <a:srgbClr val="FFFFFF"/>
                </a:solidFill>
                <a:effectLst/>
                <a:latin typeface="Century Gothic"/>
                <a:ea typeface="Times New Roman"/>
                <a:cs typeface="Times New Roman"/>
              </a:rPr>
              <a:t>Antibacterial</a:t>
            </a:r>
            <a:r>
              <a:rPr lang="es-VE" sz="1600" b="1" kern="1200" dirty="0" smtClean="0">
                <a:solidFill>
                  <a:srgbClr val="FFFFFF"/>
                </a:solidFill>
                <a:effectLst/>
                <a:latin typeface="Century Gothic"/>
                <a:ea typeface="Times New Roman"/>
                <a:cs typeface="Times New Roman"/>
              </a:rPr>
              <a:t>   </a:t>
            </a:r>
            <a:r>
              <a:rPr lang="es-VE" sz="2400" b="1" kern="1200" dirty="0" smtClean="0">
                <a:solidFill>
                  <a:srgbClr val="800000"/>
                </a:solidFill>
                <a:latin typeface="Century Gothic"/>
                <a:ea typeface="Times New Roman"/>
                <a:cs typeface="Times New Roman"/>
              </a:rPr>
              <a:t>Fresh </a:t>
            </a:r>
            <a:r>
              <a:rPr lang="es-VE" sz="2400" b="1" dirty="0" smtClean="0">
                <a:solidFill>
                  <a:srgbClr val="800000"/>
                </a:solidFill>
                <a:latin typeface="Century Gothic"/>
                <a:ea typeface="Times New Roman"/>
                <a:cs typeface="Times New Roman"/>
              </a:rPr>
              <a:t>CANELA</a:t>
            </a:r>
            <a:endParaRPr lang="es-VE" sz="2400" dirty="0">
              <a:solidFill>
                <a:srgbClr val="800000"/>
              </a:solidFill>
              <a:latin typeface="Times New Roman"/>
              <a:ea typeface="Times New Roman"/>
            </a:endParaRPr>
          </a:p>
        </p:txBody>
      </p:sp>
      <p:graphicFrame>
        <p:nvGraphicFramePr>
          <p:cNvPr id="28" name="27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141267"/>
              </p:ext>
            </p:extLst>
          </p:nvPr>
        </p:nvGraphicFramePr>
        <p:xfrm>
          <a:off x="4565402" y="1754535"/>
          <a:ext cx="2489944" cy="2627156"/>
        </p:xfrm>
        <a:graphic>
          <a:graphicData uri="http://schemas.openxmlformats.org/drawingml/2006/table">
            <a:tbl>
              <a:tblPr/>
              <a:tblGrid>
                <a:gridCol w="2489944"/>
              </a:tblGrid>
              <a:tr h="262715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LIMPIA Y DESINFECTA</a:t>
                      </a:r>
                      <a:endParaRPr lang="es-V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FRAGANCIA DE LARGA</a:t>
                      </a:r>
                      <a:endParaRPr lang="es-V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DURACIÓN</a:t>
                      </a:r>
                      <a:r>
                        <a:rPr lang="es-VE" sz="1400" b="1" dirty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. PH Neutro</a:t>
                      </a:r>
                      <a:r>
                        <a:rPr lang="es-VE" sz="1600" b="1" dirty="0" smtClean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.</a:t>
                      </a:r>
                      <a:endParaRPr lang="es-V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 smtClean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PISOS </a:t>
                      </a:r>
                      <a:r>
                        <a:rPr lang="es-VE" sz="1600" b="1" dirty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Y </a:t>
                      </a:r>
                      <a:r>
                        <a:rPr lang="es-VE" sz="1600" b="1" dirty="0" smtClean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SUPERFICIES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200" dirty="0" smtClean="0">
                          <a:solidFill>
                            <a:srgbClr val="7F7F7F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Presentación:  1 Litro, Galón, Bidón 20 L. Tambor 200 L.</a:t>
                      </a:r>
                      <a:endParaRPr lang="es-VE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9535" marR="895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29" name="28 Imagen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696" y="3999984"/>
            <a:ext cx="1828800" cy="490855"/>
          </a:xfrm>
          <a:prstGeom prst="rect">
            <a:avLst/>
          </a:prstGeom>
          <a:noFill/>
        </p:spPr>
      </p:pic>
      <p:graphicFrame>
        <p:nvGraphicFramePr>
          <p:cNvPr id="31" name="30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564962"/>
              </p:ext>
            </p:extLst>
          </p:nvPr>
        </p:nvGraphicFramePr>
        <p:xfrm>
          <a:off x="4853434" y="4578005"/>
          <a:ext cx="2129904" cy="280416"/>
        </p:xfrm>
        <a:graphic>
          <a:graphicData uri="http://schemas.openxmlformats.org/drawingml/2006/table">
            <a:tbl>
              <a:tblPr/>
              <a:tblGrid>
                <a:gridCol w="2129904"/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 smtClean="0">
                          <a:solidFill>
                            <a:srgbClr val="7F7F7F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  </a:t>
                      </a:r>
                      <a:r>
                        <a:rPr lang="es-VE" sz="1600" b="1" dirty="0" smtClean="0">
                          <a:solidFill>
                            <a:srgbClr val="365F9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Canela</a:t>
                      </a:r>
                      <a:endParaRPr lang="es-VE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9535" marR="895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40" name="39 Imagen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55" y="205458"/>
            <a:ext cx="1257300" cy="46037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40 Rectángulo"/>
          <p:cNvSpPr/>
          <p:nvPr/>
        </p:nvSpPr>
        <p:spPr>
          <a:xfrm>
            <a:off x="2014786" y="349474"/>
            <a:ext cx="238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VE" b="1" dirty="0">
                <a:solidFill>
                  <a:schemeClr val="accent1">
                    <a:lumMod val="75000"/>
                  </a:schemeClr>
                </a:solidFill>
              </a:rPr>
              <a:t>Productos de Limpieza</a:t>
            </a:r>
            <a:r>
              <a:rPr lang="es-VE" b="1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s-VE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2" name="41 Imagen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753" y="367030"/>
            <a:ext cx="1664970" cy="257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45 Imagen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3150">
            <a:off x="3153941" y="4908379"/>
            <a:ext cx="638308" cy="374207"/>
          </a:xfrm>
          <a:prstGeom prst="rect">
            <a:avLst/>
          </a:prstGeom>
        </p:spPr>
      </p:pic>
      <p:pic>
        <p:nvPicPr>
          <p:cNvPr id="47" name="46 Imagen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16" y="5010793"/>
            <a:ext cx="557916" cy="348697"/>
          </a:xfrm>
          <a:prstGeom prst="rect">
            <a:avLst/>
          </a:prstGeom>
        </p:spPr>
      </p:pic>
      <p:pic>
        <p:nvPicPr>
          <p:cNvPr id="49" name="48 Imagen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877" y="4226183"/>
            <a:ext cx="1508864" cy="1096440"/>
          </a:xfrm>
          <a:prstGeom prst="rect">
            <a:avLst/>
          </a:prstGeom>
        </p:spPr>
      </p:pic>
      <p:pic>
        <p:nvPicPr>
          <p:cNvPr id="50" name="49 Imagen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285" y="4795779"/>
            <a:ext cx="555916" cy="555916"/>
          </a:xfrm>
          <a:prstGeom prst="rect">
            <a:avLst/>
          </a:prstGeom>
        </p:spPr>
      </p:pic>
      <p:pic>
        <p:nvPicPr>
          <p:cNvPr id="51" name="50 Imagen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807" y="4909272"/>
            <a:ext cx="638308" cy="374207"/>
          </a:xfrm>
          <a:prstGeom prst="rect">
            <a:avLst/>
          </a:prstGeom>
        </p:spPr>
      </p:pic>
      <p:pic>
        <p:nvPicPr>
          <p:cNvPr id="52" name="51 Imagen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40516">
            <a:off x="3162581" y="3949409"/>
            <a:ext cx="1372528" cy="1096861"/>
          </a:xfrm>
          <a:prstGeom prst="rect">
            <a:avLst/>
          </a:prstGeom>
        </p:spPr>
      </p:pic>
      <p:sp>
        <p:nvSpPr>
          <p:cNvPr id="17" name="16 CuadroTexto"/>
          <p:cNvSpPr txBox="1"/>
          <p:nvPr/>
        </p:nvSpPr>
        <p:spPr>
          <a:xfrm>
            <a:off x="5471170" y="576531"/>
            <a:ext cx="12850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200" dirty="0" smtClean="0">
                <a:solidFill>
                  <a:srgbClr val="377BCD"/>
                </a:solidFill>
              </a:rPr>
              <a:t>R.I.F. J-4046698-2</a:t>
            </a:r>
            <a:endParaRPr lang="es-VE" sz="1200" dirty="0">
              <a:solidFill>
                <a:srgbClr val="377BCD"/>
              </a:solidFill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089" y="1837904"/>
            <a:ext cx="1201737" cy="3840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2" name="2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62142"/>
              </p:ext>
            </p:extLst>
          </p:nvPr>
        </p:nvGraphicFramePr>
        <p:xfrm>
          <a:off x="4607074" y="6398146"/>
          <a:ext cx="2489944" cy="2627156"/>
        </p:xfrm>
        <a:graphic>
          <a:graphicData uri="http://schemas.openxmlformats.org/drawingml/2006/table">
            <a:tbl>
              <a:tblPr/>
              <a:tblGrid>
                <a:gridCol w="2489944"/>
              </a:tblGrid>
              <a:tr h="262715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LIMPIA Y DESINFECTA</a:t>
                      </a:r>
                      <a:endParaRPr lang="es-V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FRAGANCIA DE LARGA</a:t>
                      </a:r>
                      <a:endParaRPr lang="es-V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DURACIÓN</a:t>
                      </a:r>
                      <a:r>
                        <a:rPr lang="es-VE" sz="1400" b="1" dirty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. PH Neutro</a:t>
                      </a:r>
                      <a:r>
                        <a:rPr lang="es-VE" sz="1600" b="1" dirty="0" smtClean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.</a:t>
                      </a:r>
                      <a:endParaRPr lang="es-V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 smtClean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PISOS </a:t>
                      </a:r>
                      <a:r>
                        <a:rPr lang="es-VE" sz="1600" b="1" dirty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Y </a:t>
                      </a:r>
                      <a:r>
                        <a:rPr lang="es-VE" sz="1600" b="1" dirty="0" smtClean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SUPERFICIES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200" dirty="0" smtClean="0">
                          <a:solidFill>
                            <a:srgbClr val="7F7F7F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Presentación:  1 Litro, Galón, Bidón 20 L. Tambor 200 L.</a:t>
                      </a:r>
                      <a:endParaRPr lang="es-VE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9535" marR="895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24" name="23 Imagen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474" y="8571587"/>
            <a:ext cx="1828800" cy="490855"/>
          </a:xfrm>
          <a:prstGeom prst="rect">
            <a:avLst/>
          </a:prstGeom>
          <a:noFill/>
        </p:spPr>
      </p:pic>
      <p:graphicFrame>
        <p:nvGraphicFramePr>
          <p:cNvPr id="25" name="24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228919"/>
              </p:ext>
            </p:extLst>
          </p:nvPr>
        </p:nvGraphicFramePr>
        <p:xfrm>
          <a:off x="4679082" y="9206458"/>
          <a:ext cx="2129904" cy="280416"/>
        </p:xfrm>
        <a:graphic>
          <a:graphicData uri="http://schemas.openxmlformats.org/drawingml/2006/table">
            <a:tbl>
              <a:tblPr/>
              <a:tblGrid>
                <a:gridCol w="2129904"/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 smtClean="0">
                          <a:solidFill>
                            <a:srgbClr val="7F7F7F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  </a:t>
                      </a:r>
                      <a:r>
                        <a:rPr lang="es-VE" sz="1600" b="1" dirty="0" smtClean="0">
                          <a:solidFill>
                            <a:srgbClr val="365F9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Cherry</a:t>
                      </a:r>
                      <a:endParaRPr lang="es-VE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9535" marR="895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27" name="9 Rectángulo redondeado"/>
          <p:cNvSpPr/>
          <p:nvPr/>
        </p:nvSpPr>
        <p:spPr>
          <a:xfrm>
            <a:off x="810454" y="5674504"/>
            <a:ext cx="6244891" cy="435610"/>
          </a:xfrm>
          <a:prstGeom prst="roundRect">
            <a:avLst/>
          </a:prstGeom>
          <a:solidFill>
            <a:srgbClr val="B871FF">
              <a:alpha val="75000"/>
            </a:srgb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s-VE" sz="2000" b="1" kern="1200" dirty="0">
                <a:solidFill>
                  <a:schemeClr val="bg1"/>
                </a:solidFill>
                <a:effectLst/>
                <a:latin typeface="Century Gothic"/>
                <a:ea typeface="Times New Roman"/>
                <a:cs typeface="Times New Roman"/>
              </a:rPr>
              <a:t>Multiuso Antibacterial</a:t>
            </a:r>
            <a:r>
              <a:rPr lang="es-VE" sz="1600" b="1" kern="1200" dirty="0">
                <a:solidFill>
                  <a:schemeClr val="bg1"/>
                </a:solidFill>
                <a:effectLst/>
                <a:latin typeface="Century Gothic"/>
                <a:ea typeface="Times New Roman"/>
                <a:cs typeface="Times New Roman"/>
              </a:rPr>
              <a:t> </a:t>
            </a:r>
            <a:r>
              <a:rPr lang="es-VE" sz="1600" b="1" dirty="0">
                <a:solidFill>
                  <a:schemeClr val="bg1"/>
                </a:solidFill>
                <a:latin typeface="Century Gothic"/>
                <a:ea typeface="Times New Roman"/>
                <a:cs typeface="Times New Roman"/>
              </a:rPr>
              <a:t> </a:t>
            </a:r>
            <a:r>
              <a:rPr lang="es-VE" sz="1600" b="1" dirty="0" smtClean="0">
                <a:solidFill>
                  <a:schemeClr val="bg1"/>
                </a:solidFill>
                <a:latin typeface="Century Gothic"/>
                <a:ea typeface="Times New Roman"/>
                <a:cs typeface="Times New Roman"/>
              </a:rPr>
              <a:t> </a:t>
            </a:r>
            <a:r>
              <a:rPr lang="es-VE" sz="1600" b="1" kern="1200" dirty="0" smtClean="0">
                <a:solidFill>
                  <a:schemeClr val="bg1"/>
                </a:solidFill>
                <a:effectLst/>
                <a:latin typeface="Century Gothic"/>
                <a:ea typeface="Times New Roman"/>
                <a:cs typeface="Times New Roman"/>
              </a:rPr>
              <a:t> </a:t>
            </a:r>
            <a:r>
              <a:rPr lang="es-VE" sz="2400" b="1" dirty="0">
                <a:solidFill>
                  <a:srgbClr val="C00000"/>
                </a:solidFill>
                <a:latin typeface="Century Gothic"/>
                <a:ea typeface="Times New Roman"/>
                <a:cs typeface="Times New Roman"/>
              </a:rPr>
              <a:t>F</a:t>
            </a:r>
            <a:r>
              <a:rPr lang="es-VE" sz="2400" b="1" kern="1200" dirty="0" smtClean="0">
                <a:solidFill>
                  <a:srgbClr val="C00000"/>
                </a:solidFill>
                <a:effectLst/>
                <a:latin typeface="Century Gothic"/>
                <a:ea typeface="Times New Roman"/>
                <a:cs typeface="Times New Roman"/>
              </a:rPr>
              <a:t>resh Cherry</a:t>
            </a:r>
            <a:endParaRPr lang="es-VE" sz="2400" dirty="0">
              <a:solidFill>
                <a:srgbClr val="C00000"/>
              </a:solidFill>
              <a:effectLst/>
              <a:latin typeface="Times New Roman"/>
              <a:ea typeface="Times New Roman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224" y="6107353"/>
            <a:ext cx="1450975" cy="374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089" y="6312716"/>
            <a:ext cx="1450975" cy="374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1 Imagen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962" y="8940357"/>
            <a:ext cx="983391" cy="737543"/>
          </a:xfrm>
          <a:prstGeom prst="rect">
            <a:avLst/>
          </a:prstGeom>
        </p:spPr>
      </p:pic>
      <p:sp>
        <p:nvSpPr>
          <p:cNvPr id="32" name="31 CuadroTexto"/>
          <p:cNvSpPr txBox="1"/>
          <p:nvPr/>
        </p:nvSpPr>
        <p:spPr>
          <a:xfrm>
            <a:off x="2374826" y="9782522"/>
            <a:ext cx="3517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100" b="1" dirty="0" smtClean="0">
                <a:solidFill>
                  <a:srgbClr val="800080"/>
                </a:solidFill>
                <a:hlinkClick r:id="rId14"/>
              </a:rPr>
              <a:t>GATMAVEN.CA@GMAIL.COM</a:t>
            </a:r>
            <a:r>
              <a:rPr lang="es-VE" sz="1100" b="1" dirty="0" smtClean="0">
                <a:solidFill>
                  <a:srgbClr val="800080"/>
                </a:solidFill>
              </a:rPr>
              <a:t>  VENTAS :  0412-538.82.45</a:t>
            </a:r>
            <a:endParaRPr lang="es-VE" sz="1100" b="1" dirty="0">
              <a:solidFill>
                <a:srgbClr val="800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66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9 Rectángulo redondeado"/>
          <p:cNvSpPr/>
          <p:nvPr/>
        </p:nvSpPr>
        <p:spPr>
          <a:xfrm>
            <a:off x="840221" y="925538"/>
            <a:ext cx="6244891" cy="435610"/>
          </a:xfrm>
          <a:prstGeom prst="roundRect">
            <a:avLst/>
          </a:prstGeom>
          <a:solidFill>
            <a:srgbClr val="CF9FFF">
              <a:alpha val="75000"/>
            </a:srgb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s-VE" sz="2000" b="1" kern="1200" dirty="0" smtClean="0">
                <a:solidFill>
                  <a:schemeClr val="bg1"/>
                </a:solidFill>
                <a:effectLst/>
                <a:latin typeface="Century Gothic"/>
                <a:ea typeface="Times New Roman"/>
                <a:cs typeface="Times New Roman"/>
              </a:rPr>
              <a:t>Reparador de tela (Suavizante)  </a:t>
            </a:r>
            <a:r>
              <a:rPr lang="es-VE" sz="2400" b="1" dirty="0" smtClean="0">
                <a:solidFill>
                  <a:srgbClr val="377BCD"/>
                </a:solidFill>
                <a:latin typeface="Century Gothic"/>
                <a:ea typeface="Times New Roman"/>
                <a:cs typeface="Times New Roman"/>
              </a:rPr>
              <a:t>Bebe</a:t>
            </a:r>
            <a:endParaRPr lang="es-VE" sz="2400" dirty="0">
              <a:solidFill>
                <a:srgbClr val="377BCD"/>
              </a:solidFill>
              <a:effectLst/>
              <a:latin typeface="Times New Roman"/>
              <a:ea typeface="Times New Roman"/>
            </a:endParaRPr>
          </a:p>
        </p:txBody>
      </p:sp>
      <p:graphicFrame>
        <p:nvGraphicFramePr>
          <p:cNvPr id="36" name="3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090181"/>
              </p:ext>
            </p:extLst>
          </p:nvPr>
        </p:nvGraphicFramePr>
        <p:xfrm>
          <a:off x="904001" y="1573610"/>
          <a:ext cx="2489944" cy="560832"/>
        </p:xfrm>
        <a:graphic>
          <a:graphicData uri="http://schemas.openxmlformats.org/drawingml/2006/table">
            <a:tbl>
              <a:tblPr/>
              <a:tblGrid>
                <a:gridCol w="2489944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 smtClean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SUAVIZA</a:t>
                      </a:r>
                      <a:r>
                        <a:rPr lang="es-VE" sz="1600" b="1" baseline="0" dirty="0" smtClean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 Y PROTEGE LA ROPA.</a:t>
                      </a:r>
                      <a:endParaRPr lang="es-V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9535" marR="895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37" name="36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202" y="3937485"/>
            <a:ext cx="1828800" cy="490855"/>
          </a:xfrm>
          <a:prstGeom prst="rect">
            <a:avLst/>
          </a:prstGeom>
          <a:noFill/>
        </p:spPr>
      </p:pic>
      <p:graphicFrame>
        <p:nvGraphicFramePr>
          <p:cNvPr id="38" name="37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425772"/>
              </p:ext>
            </p:extLst>
          </p:nvPr>
        </p:nvGraphicFramePr>
        <p:xfrm>
          <a:off x="2217349" y="4464550"/>
          <a:ext cx="1669645" cy="279798"/>
        </p:xfrm>
        <a:graphic>
          <a:graphicData uri="http://schemas.openxmlformats.org/drawingml/2006/table">
            <a:tbl>
              <a:tblPr/>
              <a:tblGrid>
                <a:gridCol w="1669645"/>
              </a:tblGrid>
              <a:tr h="279798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400" b="1" baseline="0" dirty="0" smtClean="0">
                          <a:solidFill>
                            <a:srgbClr val="365F9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           B</a:t>
                      </a:r>
                      <a:r>
                        <a:rPr lang="es-VE" sz="1400" b="1" dirty="0" smtClean="0">
                          <a:solidFill>
                            <a:srgbClr val="365F9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ebé,</a:t>
                      </a:r>
                    </a:p>
                  </a:txBody>
                  <a:tcPr marL="89535" marR="895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40" name="39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55" y="205458"/>
            <a:ext cx="1257300" cy="46037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40 Rectángulo"/>
          <p:cNvSpPr/>
          <p:nvPr/>
        </p:nvSpPr>
        <p:spPr>
          <a:xfrm>
            <a:off x="2014786" y="349474"/>
            <a:ext cx="238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VE" b="1" dirty="0">
                <a:solidFill>
                  <a:schemeClr val="accent1">
                    <a:lumMod val="75000"/>
                  </a:schemeClr>
                </a:solidFill>
              </a:rPr>
              <a:t>Productos de Limpieza</a:t>
            </a:r>
            <a:r>
              <a:rPr lang="es-VE" b="1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s-VE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2" name="41 Imagen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753" y="367030"/>
            <a:ext cx="1664970" cy="257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1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55" y="2149674"/>
            <a:ext cx="1420355" cy="4142039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811" y="2149673"/>
            <a:ext cx="1461431" cy="4142039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602" y="5606058"/>
            <a:ext cx="1423045" cy="4167680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456" y="4885978"/>
            <a:ext cx="1002148" cy="879628"/>
          </a:xfrm>
          <a:prstGeom prst="rect">
            <a:avLst/>
          </a:prstGeom>
        </p:spPr>
      </p:pic>
      <p:graphicFrame>
        <p:nvGraphicFramePr>
          <p:cNvPr id="48" name="47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91806"/>
              </p:ext>
            </p:extLst>
          </p:nvPr>
        </p:nvGraphicFramePr>
        <p:xfrm>
          <a:off x="799095" y="6584133"/>
          <a:ext cx="1895394" cy="1315025"/>
        </p:xfrm>
        <a:graphic>
          <a:graphicData uri="http://schemas.openxmlformats.org/drawingml/2006/table">
            <a:tbl>
              <a:tblPr/>
              <a:tblGrid>
                <a:gridCol w="1895394"/>
              </a:tblGrid>
              <a:tr h="131502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400" dirty="0" smtClean="0">
                          <a:solidFill>
                            <a:srgbClr val="7F7F7F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Presentación:  1 Litro, Galón, Bidón 20 L. Tambor 200 L.</a:t>
                      </a:r>
                      <a:endParaRPr lang="es-V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9535" marR="895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53" name="5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048585"/>
              </p:ext>
            </p:extLst>
          </p:nvPr>
        </p:nvGraphicFramePr>
        <p:xfrm>
          <a:off x="4517779" y="1573610"/>
          <a:ext cx="2489944" cy="560832"/>
        </p:xfrm>
        <a:graphic>
          <a:graphicData uri="http://schemas.openxmlformats.org/drawingml/2006/table">
            <a:tbl>
              <a:tblPr/>
              <a:tblGrid>
                <a:gridCol w="2489944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 smtClean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DELICADA</a:t>
                      </a:r>
                      <a:r>
                        <a:rPr lang="es-VE" sz="1600" b="1" baseline="0" dirty="0" smtClean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s-VE" sz="1600" b="1" dirty="0" smtClean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FRAGANCIA </a:t>
                      </a:r>
                      <a:r>
                        <a:rPr lang="es-VE" sz="1600" b="1" dirty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DE </a:t>
                      </a:r>
                      <a:r>
                        <a:rPr lang="es-VE" sz="1600" b="1" dirty="0" smtClean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LARGA DURACIÓN</a:t>
                      </a:r>
                      <a:r>
                        <a:rPr lang="es-VE" sz="1400" b="1" dirty="0" smtClean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.</a:t>
                      </a:r>
                    </a:p>
                  </a:txBody>
                  <a:tcPr marL="89535" marR="895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54" name="53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162" y="3937484"/>
            <a:ext cx="1828800" cy="490855"/>
          </a:xfrm>
          <a:prstGeom prst="rect">
            <a:avLst/>
          </a:prstGeom>
          <a:noFill/>
        </p:spPr>
      </p:pic>
      <p:graphicFrame>
        <p:nvGraphicFramePr>
          <p:cNvPr id="55" name="54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979040"/>
              </p:ext>
            </p:extLst>
          </p:nvPr>
        </p:nvGraphicFramePr>
        <p:xfrm>
          <a:off x="5471170" y="4525938"/>
          <a:ext cx="1669645" cy="245364"/>
        </p:xfrm>
        <a:graphic>
          <a:graphicData uri="http://schemas.openxmlformats.org/drawingml/2006/table">
            <a:tbl>
              <a:tblPr/>
              <a:tblGrid>
                <a:gridCol w="1669645"/>
              </a:tblGrid>
              <a:tr h="218409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400" b="1" dirty="0" smtClean="0">
                          <a:solidFill>
                            <a:srgbClr val="365F9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Caricias</a:t>
                      </a:r>
                      <a:r>
                        <a:rPr lang="es-VE" sz="1400" b="1" baseline="0" dirty="0" smtClean="0">
                          <a:solidFill>
                            <a:srgbClr val="365F9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 de B</a:t>
                      </a:r>
                      <a:r>
                        <a:rPr lang="es-VE" sz="1400" b="1" dirty="0" smtClean="0">
                          <a:solidFill>
                            <a:srgbClr val="365F9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ebé,    </a:t>
                      </a:r>
                    </a:p>
                  </a:txBody>
                  <a:tcPr marL="89535" marR="895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57" name="56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858" y="7510510"/>
            <a:ext cx="1828800" cy="490855"/>
          </a:xfrm>
          <a:prstGeom prst="rect">
            <a:avLst/>
          </a:prstGeom>
          <a:noFill/>
        </p:spPr>
      </p:pic>
      <p:graphicFrame>
        <p:nvGraphicFramePr>
          <p:cNvPr id="58" name="57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133893"/>
              </p:ext>
            </p:extLst>
          </p:nvPr>
        </p:nvGraphicFramePr>
        <p:xfrm>
          <a:off x="4467647" y="8037575"/>
          <a:ext cx="1669645" cy="279798"/>
        </p:xfrm>
        <a:graphic>
          <a:graphicData uri="http://schemas.openxmlformats.org/drawingml/2006/table">
            <a:tbl>
              <a:tblPr/>
              <a:tblGrid>
                <a:gridCol w="1669645"/>
              </a:tblGrid>
              <a:tr h="279798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400" b="1" dirty="0" smtClean="0">
                          <a:solidFill>
                            <a:srgbClr val="365F9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Gotas</a:t>
                      </a:r>
                      <a:r>
                        <a:rPr lang="es-VE" sz="1400" b="1" baseline="0" dirty="0" smtClean="0">
                          <a:solidFill>
                            <a:srgbClr val="365F9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 de Ternura</a:t>
                      </a:r>
                      <a:endParaRPr lang="es-VE" sz="1400" b="1" dirty="0" smtClean="0">
                        <a:solidFill>
                          <a:srgbClr val="365F91"/>
                        </a:solidFill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89535" marR="895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8" name="7 Imagen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033" y="8414370"/>
            <a:ext cx="1151306" cy="1008112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665" y="4737708"/>
            <a:ext cx="1704447" cy="1176168"/>
          </a:xfrm>
          <a:prstGeom prst="rect">
            <a:avLst/>
          </a:prstGeom>
        </p:spPr>
      </p:pic>
      <p:sp>
        <p:nvSpPr>
          <p:cNvPr id="22" name="21 CuadroTexto"/>
          <p:cNvSpPr txBox="1"/>
          <p:nvPr/>
        </p:nvSpPr>
        <p:spPr>
          <a:xfrm>
            <a:off x="2374826" y="9782522"/>
            <a:ext cx="3517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100" b="1" dirty="0" smtClean="0">
                <a:solidFill>
                  <a:srgbClr val="800080"/>
                </a:solidFill>
                <a:hlinkClick r:id="rId11"/>
              </a:rPr>
              <a:t>GATMAVEN.CA@GMAIL.COM</a:t>
            </a:r>
            <a:r>
              <a:rPr lang="es-VE" sz="1100" b="1" dirty="0" smtClean="0">
                <a:solidFill>
                  <a:srgbClr val="800080"/>
                </a:solidFill>
              </a:rPr>
              <a:t>  VENTAS :  0412-538.82.45</a:t>
            </a:r>
            <a:endParaRPr lang="es-VE" sz="1100" b="1" dirty="0">
              <a:solidFill>
                <a:srgbClr val="800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51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9 Rectángulo redondeado"/>
          <p:cNvSpPr/>
          <p:nvPr/>
        </p:nvSpPr>
        <p:spPr>
          <a:xfrm>
            <a:off x="810455" y="1034455"/>
            <a:ext cx="6244891" cy="495300"/>
          </a:xfrm>
          <a:prstGeom prst="roundRect">
            <a:avLst/>
          </a:prstGeom>
          <a:solidFill>
            <a:srgbClr val="669900">
              <a:alpha val="62000"/>
            </a:srgb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s-VE" sz="2000" b="1" dirty="0" smtClean="0">
                <a:solidFill>
                  <a:srgbClr val="FFFFFF"/>
                </a:solidFill>
                <a:latin typeface="Century Gothic"/>
                <a:ea typeface="Times New Roman"/>
                <a:cs typeface="Times New Roman"/>
              </a:rPr>
              <a:t>Quita Grasa para Vajillas (Lavaplatos)</a:t>
            </a:r>
            <a:r>
              <a:rPr lang="es-VE" sz="1600" b="1" kern="1200" dirty="0" smtClean="0">
                <a:solidFill>
                  <a:srgbClr val="FFFFFF"/>
                </a:solidFill>
                <a:effectLst/>
                <a:latin typeface="Century Gothic"/>
                <a:ea typeface="Times New Roman"/>
                <a:cs typeface="Times New Roman"/>
              </a:rPr>
              <a:t>    </a:t>
            </a:r>
            <a:r>
              <a:rPr lang="es-VE" sz="2400" b="1" dirty="0" smtClean="0">
                <a:solidFill>
                  <a:srgbClr val="0068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  <a:ea typeface="Times New Roman"/>
                <a:cs typeface="Times New Roman"/>
              </a:rPr>
              <a:t>Limón</a:t>
            </a:r>
            <a:endParaRPr lang="es-VE" sz="2400" dirty="0">
              <a:solidFill>
                <a:srgbClr val="00682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ea typeface="Times New Roman"/>
            </a:endParaRPr>
          </a:p>
        </p:txBody>
      </p:sp>
      <p:graphicFrame>
        <p:nvGraphicFramePr>
          <p:cNvPr id="28" name="27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708994"/>
              </p:ext>
            </p:extLst>
          </p:nvPr>
        </p:nvGraphicFramePr>
        <p:xfrm>
          <a:off x="4565402" y="1754535"/>
          <a:ext cx="2489944" cy="2627156"/>
        </p:xfrm>
        <a:graphic>
          <a:graphicData uri="http://schemas.openxmlformats.org/drawingml/2006/table">
            <a:tbl>
              <a:tblPr/>
              <a:tblGrid>
                <a:gridCol w="2489944"/>
              </a:tblGrid>
              <a:tr h="262715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LIMPIA Y </a:t>
                      </a:r>
                      <a:r>
                        <a:rPr lang="es-VE" sz="1600" b="1" dirty="0" smtClean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DESENGRASA</a:t>
                      </a:r>
                      <a:endParaRPr lang="es-V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 smtClean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Protege</a:t>
                      </a:r>
                      <a:r>
                        <a:rPr lang="es-VE" sz="1600" b="1" baseline="0" dirty="0" smtClean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 sus Manos           </a:t>
                      </a:r>
                      <a:r>
                        <a:rPr lang="es-VE" sz="1400" b="1" dirty="0" smtClean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. </a:t>
                      </a:r>
                      <a:r>
                        <a:rPr lang="es-VE" sz="1400" b="1" dirty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PH Neutro</a:t>
                      </a:r>
                      <a:r>
                        <a:rPr lang="es-VE" sz="1600" b="1" dirty="0" smtClean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.</a:t>
                      </a:r>
                      <a:endParaRPr lang="es-V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 smtClean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VAJILLAS</a:t>
                      </a:r>
                      <a:r>
                        <a:rPr lang="es-VE" sz="1600" b="1" baseline="0" dirty="0" smtClean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, PLATOS </a:t>
                      </a:r>
                      <a:r>
                        <a:rPr lang="es-VE" sz="1600" b="1" dirty="0" smtClean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s-VE" sz="1600" b="1" dirty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Y </a:t>
                      </a:r>
                      <a:r>
                        <a:rPr lang="es-VE" sz="1600" b="1" dirty="0" smtClean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SUPERFICIES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200" dirty="0" smtClean="0">
                          <a:solidFill>
                            <a:srgbClr val="7F7F7F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Presentación:  1 Litro, Galón, Bidón 20 L. Tambor 200 L.</a:t>
                      </a:r>
                      <a:endParaRPr lang="es-VE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9535" marR="895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29" name="28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696" y="3999984"/>
            <a:ext cx="1828800" cy="490855"/>
          </a:xfrm>
          <a:prstGeom prst="rect">
            <a:avLst/>
          </a:prstGeom>
          <a:noFill/>
        </p:spPr>
      </p:pic>
      <p:graphicFrame>
        <p:nvGraphicFramePr>
          <p:cNvPr id="31" name="30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209686"/>
              </p:ext>
            </p:extLst>
          </p:nvPr>
        </p:nvGraphicFramePr>
        <p:xfrm>
          <a:off x="4853434" y="4578005"/>
          <a:ext cx="2129904" cy="560832"/>
        </p:xfrm>
        <a:graphic>
          <a:graphicData uri="http://schemas.openxmlformats.org/drawingml/2006/table">
            <a:tbl>
              <a:tblPr/>
              <a:tblGrid>
                <a:gridCol w="2129904"/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 smtClean="0">
                          <a:solidFill>
                            <a:srgbClr val="7F7F7F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s-VE" sz="1600" b="1" dirty="0" smtClean="0">
                          <a:solidFill>
                            <a:srgbClr val="365F9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Limón </a:t>
                      </a:r>
                      <a:r>
                        <a:rPr lang="es-VE" sz="1600" b="1" baseline="0" dirty="0" smtClean="0">
                          <a:solidFill>
                            <a:srgbClr val="365F9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 Dulce y Mandarina</a:t>
                      </a:r>
                      <a:endParaRPr lang="es-VE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9535" marR="895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40" name="39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55" y="205458"/>
            <a:ext cx="1257300" cy="46037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40 Rectángulo"/>
          <p:cNvSpPr/>
          <p:nvPr/>
        </p:nvSpPr>
        <p:spPr>
          <a:xfrm>
            <a:off x="2014786" y="349474"/>
            <a:ext cx="238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VE" b="1" dirty="0">
                <a:solidFill>
                  <a:schemeClr val="accent1">
                    <a:lumMod val="75000"/>
                  </a:schemeClr>
                </a:solidFill>
              </a:rPr>
              <a:t>Productos de Limpieza</a:t>
            </a:r>
            <a:r>
              <a:rPr lang="es-VE" b="1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s-VE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2" name="41 Imagen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753" y="367030"/>
            <a:ext cx="1664970" cy="25781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16 CuadroTexto"/>
          <p:cNvSpPr txBox="1"/>
          <p:nvPr/>
        </p:nvSpPr>
        <p:spPr>
          <a:xfrm>
            <a:off x="5471170" y="576531"/>
            <a:ext cx="12850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200" dirty="0" smtClean="0">
                <a:solidFill>
                  <a:srgbClr val="377BCD"/>
                </a:solidFill>
              </a:rPr>
              <a:t>R.I.F. J-4046698-2</a:t>
            </a:r>
            <a:endParaRPr lang="es-VE" sz="1200" dirty="0">
              <a:solidFill>
                <a:srgbClr val="377BCD"/>
              </a:solidFill>
            </a:endParaRPr>
          </a:p>
        </p:txBody>
      </p:sp>
      <p:graphicFrame>
        <p:nvGraphicFramePr>
          <p:cNvPr id="22" name="2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92564"/>
              </p:ext>
            </p:extLst>
          </p:nvPr>
        </p:nvGraphicFramePr>
        <p:xfrm>
          <a:off x="4607074" y="6398146"/>
          <a:ext cx="2489944" cy="2627156"/>
        </p:xfrm>
        <a:graphic>
          <a:graphicData uri="http://schemas.openxmlformats.org/drawingml/2006/table">
            <a:tbl>
              <a:tblPr/>
              <a:tblGrid>
                <a:gridCol w="2489944"/>
              </a:tblGrid>
              <a:tr h="262715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LIMPIA Y DESINFECTA</a:t>
                      </a:r>
                      <a:endParaRPr lang="es-V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FRAGANCIA DE LARGA</a:t>
                      </a:r>
                      <a:endParaRPr lang="es-V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DURACIÓN</a:t>
                      </a:r>
                      <a:r>
                        <a:rPr lang="es-VE" sz="1400" b="1" dirty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. PH Neutro</a:t>
                      </a:r>
                      <a:r>
                        <a:rPr lang="es-VE" sz="1600" b="1" dirty="0" smtClean="0">
                          <a:solidFill>
                            <a:srgbClr val="0A419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.</a:t>
                      </a:r>
                      <a:endParaRPr lang="es-V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 smtClean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PISOS </a:t>
                      </a:r>
                      <a:r>
                        <a:rPr lang="es-VE" sz="1600" b="1" dirty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Y </a:t>
                      </a:r>
                      <a:r>
                        <a:rPr lang="es-VE" sz="1600" b="1" dirty="0" smtClean="0">
                          <a:solidFill>
                            <a:srgbClr val="548DD4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SUPERFICIES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200" dirty="0" smtClean="0">
                          <a:solidFill>
                            <a:srgbClr val="7F7F7F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Presentación:  1 Litro, Galón, Bidón 20 L. Tambor 200 L.</a:t>
                      </a:r>
                      <a:endParaRPr lang="es-VE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9535" marR="895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24" name="23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474" y="8571587"/>
            <a:ext cx="1828800" cy="490855"/>
          </a:xfrm>
          <a:prstGeom prst="rect">
            <a:avLst/>
          </a:prstGeom>
          <a:noFill/>
        </p:spPr>
      </p:pic>
      <p:graphicFrame>
        <p:nvGraphicFramePr>
          <p:cNvPr id="25" name="24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366085"/>
              </p:ext>
            </p:extLst>
          </p:nvPr>
        </p:nvGraphicFramePr>
        <p:xfrm>
          <a:off x="4679082" y="9206458"/>
          <a:ext cx="2129904" cy="280416"/>
        </p:xfrm>
        <a:graphic>
          <a:graphicData uri="http://schemas.openxmlformats.org/drawingml/2006/table">
            <a:tbl>
              <a:tblPr/>
              <a:tblGrid>
                <a:gridCol w="2129904"/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600" b="1" dirty="0" smtClean="0">
                          <a:solidFill>
                            <a:srgbClr val="7F7F7F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  </a:t>
                      </a:r>
                      <a:r>
                        <a:rPr lang="es-VE" sz="1600" b="1" dirty="0" smtClean="0">
                          <a:solidFill>
                            <a:srgbClr val="365F9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Durazno</a:t>
                      </a:r>
                      <a:endParaRPr lang="es-VE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9535" marR="895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27" name="9 Rectángulo redondeado"/>
          <p:cNvSpPr/>
          <p:nvPr/>
        </p:nvSpPr>
        <p:spPr>
          <a:xfrm>
            <a:off x="810454" y="5674504"/>
            <a:ext cx="6244891" cy="43561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s-VE" sz="2000" b="1" dirty="0" smtClean="0">
                <a:solidFill>
                  <a:schemeClr val="bg1"/>
                </a:solidFill>
                <a:latin typeface="Century Gothic"/>
                <a:ea typeface="Times New Roman"/>
                <a:cs typeface="Times New Roman"/>
              </a:rPr>
              <a:t>Quita Grasa para Vajillas (Lavaplatos)</a:t>
            </a:r>
            <a:r>
              <a:rPr lang="es-VE" sz="1600" b="1" dirty="0" smtClean="0">
                <a:solidFill>
                  <a:schemeClr val="bg1"/>
                </a:solidFill>
                <a:latin typeface="Century Gothic"/>
                <a:ea typeface="Times New Roman"/>
                <a:cs typeface="Times New Roman"/>
              </a:rPr>
              <a:t> </a:t>
            </a:r>
            <a:r>
              <a:rPr lang="es-VE" sz="1600" b="1" kern="1200" dirty="0" smtClean="0">
                <a:solidFill>
                  <a:schemeClr val="bg1"/>
                </a:solidFill>
                <a:effectLst/>
                <a:latin typeface="Century Gothic"/>
                <a:ea typeface="Times New Roman"/>
                <a:cs typeface="Times New Roman"/>
              </a:rPr>
              <a:t> </a:t>
            </a:r>
            <a:r>
              <a:rPr lang="es-VE" sz="2400" b="1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  <a:ea typeface="Times New Roman"/>
                <a:cs typeface="Times New Roman"/>
              </a:rPr>
              <a:t>Durazno</a:t>
            </a:r>
            <a:endParaRPr lang="es-VE" sz="2400" dirty="0">
              <a:solidFill>
                <a:srgbClr val="CC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ea typeface="Times New Roman"/>
            </a:endParaRPr>
          </a:p>
        </p:txBody>
      </p:sp>
      <p:pic>
        <p:nvPicPr>
          <p:cNvPr id="30" name="29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58" y="5197774"/>
            <a:ext cx="361957" cy="330722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698" y="9082464"/>
            <a:ext cx="438833" cy="483859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6719">
            <a:off x="2608307" y="5992817"/>
            <a:ext cx="1215716" cy="3797478"/>
          </a:xfrm>
          <a:prstGeom prst="rect">
            <a:avLst/>
          </a:prstGeom>
        </p:spPr>
      </p:pic>
      <p:pic>
        <p:nvPicPr>
          <p:cNvPr id="35" name="34 Imagen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9697">
            <a:off x="1537426" y="6233255"/>
            <a:ext cx="1215716" cy="3797478"/>
          </a:xfrm>
          <a:prstGeom prst="rect">
            <a:avLst/>
          </a:prstGeom>
        </p:spPr>
      </p:pic>
      <p:pic>
        <p:nvPicPr>
          <p:cNvPr id="36" name="35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66" y="8751005"/>
            <a:ext cx="438833" cy="483859"/>
          </a:xfrm>
          <a:prstGeom prst="rect">
            <a:avLst/>
          </a:prstGeom>
        </p:spPr>
      </p:pic>
      <p:pic>
        <p:nvPicPr>
          <p:cNvPr id="37" name="36 Imagen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415" y="8711535"/>
            <a:ext cx="1651825" cy="1122456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730" y="1901609"/>
            <a:ext cx="1123772" cy="3709327"/>
          </a:xfrm>
          <a:prstGeom prst="rect">
            <a:avLst/>
          </a:prstGeom>
        </p:spPr>
      </p:pic>
      <p:pic>
        <p:nvPicPr>
          <p:cNvPr id="39" name="38 Imagen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206" y="1553974"/>
            <a:ext cx="1123772" cy="3709327"/>
          </a:xfrm>
          <a:prstGeom prst="rect">
            <a:avLst/>
          </a:prstGeom>
        </p:spPr>
      </p:pic>
      <p:pic>
        <p:nvPicPr>
          <p:cNvPr id="33" name="32 Imagen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533" y="5102913"/>
            <a:ext cx="465777" cy="425583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208" y="5188960"/>
            <a:ext cx="723914" cy="661444"/>
          </a:xfrm>
          <a:prstGeom prst="rect">
            <a:avLst/>
          </a:prstGeom>
        </p:spPr>
      </p:pic>
      <p:pic>
        <p:nvPicPr>
          <p:cNvPr id="43" name="42 Imagen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220" y="4245411"/>
            <a:ext cx="1680646" cy="1365525"/>
          </a:xfrm>
          <a:prstGeom prst="rect">
            <a:avLst/>
          </a:prstGeom>
        </p:spPr>
      </p:pic>
      <p:sp>
        <p:nvSpPr>
          <p:cNvPr id="26" name="25 CuadroTexto"/>
          <p:cNvSpPr txBox="1"/>
          <p:nvPr/>
        </p:nvSpPr>
        <p:spPr>
          <a:xfrm>
            <a:off x="2374826" y="9782522"/>
            <a:ext cx="3517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100" b="1" dirty="0" smtClean="0">
                <a:solidFill>
                  <a:srgbClr val="800080"/>
                </a:solidFill>
                <a:hlinkClick r:id="rId13"/>
              </a:rPr>
              <a:t>GATMAVEN.CA@GMAIL.COM</a:t>
            </a:r>
            <a:r>
              <a:rPr lang="es-VE" sz="1100" b="1" dirty="0" smtClean="0">
                <a:solidFill>
                  <a:srgbClr val="800080"/>
                </a:solidFill>
              </a:rPr>
              <a:t>  VENTAS :  0412-538.82.45</a:t>
            </a:r>
            <a:endParaRPr lang="es-VE" sz="1100" b="1" dirty="0">
              <a:solidFill>
                <a:srgbClr val="800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24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853</Words>
  <Application>Microsoft Office PowerPoint</Application>
  <PresentationFormat>Personalizado</PresentationFormat>
  <Paragraphs>189</Paragraphs>
  <Slides>13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4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Principal</dc:creator>
  <cp:lastModifiedBy>Principal</cp:lastModifiedBy>
  <cp:revision>37</cp:revision>
  <dcterms:created xsi:type="dcterms:W3CDTF">2017-01-18T19:25:49Z</dcterms:created>
  <dcterms:modified xsi:type="dcterms:W3CDTF">2017-02-16T23:32:57Z</dcterms:modified>
</cp:coreProperties>
</file>